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5"/>
  </p:notesMasterIdLst>
  <p:handoutMasterIdLst>
    <p:handoutMasterId r:id="rId36"/>
  </p:handoutMasterIdLst>
  <p:sldIdLst>
    <p:sldId id="266" r:id="rId2"/>
    <p:sldId id="301" r:id="rId3"/>
    <p:sldId id="365" r:id="rId4"/>
    <p:sldId id="369" r:id="rId5"/>
    <p:sldId id="269" r:id="rId6"/>
    <p:sldId id="270" r:id="rId7"/>
    <p:sldId id="385" r:id="rId8"/>
    <p:sldId id="289" r:id="rId9"/>
    <p:sldId id="277" r:id="rId10"/>
    <p:sldId id="271" r:id="rId11"/>
    <p:sldId id="273" r:id="rId12"/>
    <p:sldId id="282" r:id="rId13"/>
    <p:sldId id="278" r:id="rId14"/>
    <p:sldId id="285" r:id="rId15"/>
    <p:sldId id="283" r:id="rId16"/>
    <p:sldId id="295" r:id="rId17"/>
    <p:sldId id="284" r:id="rId18"/>
    <p:sldId id="290" r:id="rId19"/>
    <p:sldId id="377" r:id="rId20"/>
    <p:sldId id="287" r:id="rId21"/>
    <p:sldId id="348" r:id="rId22"/>
    <p:sldId id="371" r:id="rId23"/>
    <p:sldId id="292" r:id="rId24"/>
    <p:sldId id="298" r:id="rId25"/>
    <p:sldId id="293" r:id="rId26"/>
    <p:sldId id="381" r:id="rId27"/>
    <p:sldId id="297" r:id="rId28"/>
    <p:sldId id="356" r:id="rId29"/>
    <p:sldId id="366" r:id="rId30"/>
    <p:sldId id="286" r:id="rId31"/>
    <p:sldId id="304" r:id="rId32"/>
    <p:sldId id="306" r:id="rId33"/>
    <p:sldId id="387" r:id="rId34"/>
  </p:sldIdLst>
  <p:sldSz cx="9144000" cy="6858000" type="screen4x3"/>
  <p:notesSz cx="9372600" cy="70866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4F81BD"/>
    <a:srgbClr val="4BACC6"/>
    <a:srgbClr val="6A85D0"/>
    <a:srgbClr val="33CCCC"/>
    <a:srgbClr val="0099CC"/>
    <a:srgbClr val="33CC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1" autoAdjust="0"/>
    <p:restoredTop sz="98168" autoAdjust="0"/>
  </p:normalViewPr>
  <p:slideViewPr>
    <p:cSldViewPr>
      <p:cViewPr>
        <p:scale>
          <a:sx n="80" d="100"/>
          <a:sy n="80" d="100"/>
        </p:scale>
        <p:origin x="-930" y="13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Objects="1">
      <p:cViewPr varScale="1">
        <p:scale>
          <a:sx n="57" d="100"/>
          <a:sy n="57" d="100"/>
        </p:scale>
        <p:origin x="-3568" y="-128"/>
      </p:cViewPr>
      <p:guideLst>
        <p:guide orient="horz" pos="2232"/>
        <p:guide pos="295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4061460" cy="354330"/>
          </a:xfrm>
          <a:prstGeom prst="rect">
            <a:avLst/>
          </a:prstGeom>
        </p:spPr>
        <p:txBody>
          <a:bodyPr vert="horz" lIns="88962" tIns="44481" rIns="88962" bIns="44481" rtlCol="0"/>
          <a:lstStyle>
            <a:lvl1pPr algn="l">
              <a:defRPr sz="1200"/>
            </a:lvl1pPr>
          </a:lstStyle>
          <a:p>
            <a:r>
              <a:rPr lang="en-US" smtClean="0"/>
              <a:t>Awakening the Cosmos Within</a:t>
            </a:r>
            <a:endParaRPr lang="en-US"/>
          </a:p>
        </p:txBody>
      </p:sp>
      <p:sp>
        <p:nvSpPr>
          <p:cNvPr id="3" name="Rectangle 3"/>
          <p:cNvSpPr>
            <a:spLocks noGrp="1"/>
          </p:cNvSpPr>
          <p:nvPr>
            <p:ph type="dt" sz="quarter" idx="1"/>
          </p:nvPr>
        </p:nvSpPr>
        <p:spPr>
          <a:xfrm>
            <a:off x="5308971" y="0"/>
            <a:ext cx="4061460" cy="354330"/>
          </a:xfrm>
          <a:prstGeom prst="rect">
            <a:avLst/>
          </a:prstGeom>
        </p:spPr>
        <p:txBody>
          <a:bodyPr vert="horz" lIns="88962" tIns="44481" rIns="88962" bIns="44481" rtlCol="0"/>
          <a:lstStyle>
            <a:lvl1pPr algn="r">
              <a:defRPr sz="1200"/>
            </a:lvl1pPr>
          </a:lstStyle>
          <a:p>
            <a:fld id="{6E7D018D-748F-47BF-843A-40349A141CAC}" type="datetimeFigureOut">
              <a:rPr lang="en-US" smtClean="0"/>
              <a:pPr/>
              <a:t>8/29/2011</a:t>
            </a:fld>
            <a:endParaRPr lang="en-US"/>
          </a:p>
        </p:txBody>
      </p:sp>
      <p:sp>
        <p:nvSpPr>
          <p:cNvPr id="4" name="Rectangle 4"/>
          <p:cNvSpPr>
            <a:spLocks noGrp="1"/>
          </p:cNvSpPr>
          <p:nvPr>
            <p:ph type="ftr" sz="quarter" idx="2"/>
          </p:nvPr>
        </p:nvSpPr>
        <p:spPr>
          <a:xfrm>
            <a:off x="0" y="6731040"/>
            <a:ext cx="4061460" cy="354330"/>
          </a:xfrm>
          <a:prstGeom prst="rect">
            <a:avLst/>
          </a:prstGeom>
        </p:spPr>
        <p:txBody>
          <a:bodyPr vert="horz" lIns="88962" tIns="44481" rIns="88962" bIns="44481" rtlCol="0" anchor="b"/>
          <a:lstStyle>
            <a:lvl1pPr algn="l">
              <a:defRPr sz="1200"/>
            </a:lvl1pPr>
          </a:lstStyle>
          <a:p>
            <a:endParaRPr lang="en-US"/>
          </a:p>
        </p:txBody>
      </p:sp>
      <p:sp>
        <p:nvSpPr>
          <p:cNvPr id="5" name="Rectangle 5"/>
          <p:cNvSpPr>
            <a:spLocks noGrp="1"/>
          </p:cNvSpPr>
          <p:nvPr>
            <p:ph type="sldNum" sz="quarter" idx="3"/>
          </p:nvPr>
        </p:nvSpPr>
        <p:spPr>
          <a:xfrm>
            <a:off x="5308971" y="6731040"/>
            <a:ext cx="4061460" cy="354330"/>
          </a:xfrm>
          <a:prstGeom prst="rect">
            <a:avLst/>
          </a:prstGeom>
        </p:spPr>
        <p:txBody>
          <a:bodyPr vert="horz" lIns="88962" tIns="44481" rIns="88962" bIns="44481" rtlCol="0" anchor="b"/>
          <a:lstStyle>
            <a:lvl1pPr algn="r">
              <a:defRPr sz="1200"/>
            </a:lvl1pPr>
          </a:lstStyle>
          <a:p>
            <a:fld id="{04AC5213-BACC-41AB-9B61-B40CF6C5296E}" type="slidenum">
              <a:rPr lang="en-US" smtClean="0"/>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4061460" cy="354330"/>
          </a:xfrm>
          <a:prstGeom prst="rect">
            <a:avLst/>
          </a:prstGeom>
        </p:spPr>
        <p:txBody>
          <a:bodyPr vert="horz" lIns="88962" tIns="44481" rIns="88962" bIns="44481" rtlCol="0"/>
          <a:lstStyle>
            <a:lvl1pPr algn="l">
              <a:defRPr sz="1200"/>
            </a:lvl1pPr>
          </a:lstStyle>
          <a:p>
            <a:r>
              <a:rPr lang="en-US" smtClean="0"/>
              <a:t>Awakening the Cosmos Within</a:t>
            </a:r>
            <a:endParaRPr lang="en-US"/>
          </a:p>
        </p:txBody>
      </p:sp>
      <p:sp>
        <p:nvSpPr>
          <p:cNvPr id="3" name="Rectangle 3"/>
          <p:cNvSpPr>
            <a:spLocks noGrp="1"/>
          </p:cNvSpPr>
          <p:nvPr>
            <p:ph type="dt" idx="1"/>
          </p:nvPr>
        </p:nvSpPr>
        <p:spPr>
          <a:xfrm>
            <a:off x="5308971" y="0"/>
            <a:ext cx="4061460" cy="354330"/>
          </a:xfrm>
          <a:prstGeom prst="rect">
            <a:avLst/>
          </a:prstGeom>
        </p:spPr>
        <p:txBody>
          <a:bodyPr vert="horz" lIns="88962" tIns="44481" rIns="88962" bIns="44481" rtlCol="0"/>
          <a:lstStyle>
            <a:lvl1pPr algn="r">
              <a:defRPr sz="1200"/>
            </a:lvl1pPr>
          </a:lstStyle>
          <a:p>
            <a:fld id="{23E9B8FB-2ABD-42C9-A6DA-A6789EAF441D}" type="datetimeFigureOut">
              <a:rPr lang="en-US" smtClean="0"/>
              <a:pPr/>
              <a:t>8/29/2011</a:t>
            </a:fld>
            <a:endParaRPr lang="en-US"/>
          </a:p>
        </p:txBody>
      </p:sp>
      <p:sp>
        <p:nvSpPr>
          <p:cNvPr id="4" name="Rectangle 4"/>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88962" tIns="44481" rIns="88962" bIns="44481" rtlCol="0" anchor="ctr"/>
          <a:lstStyle/>
          <a:p>
            <a:endParaRPr lang="en-US"/>
          </a:p>
        </p:txBody>
      </p:sp>
      <p:sp>
        <p:nvSpPr>
          <p:cNvPr id="5" name="Rectangle 5"/>
          <p:cNvSpPr>
            <a:spLocks noGrp="1"/>
          </p:cNvSpPr>
          <p:nvPr>
            <p:ph type="body" sz="quarter" idx="3"/>
          </p:nvPr>
        </p:nvSpPr>
        <p:spPr>
          <a:xfrm>
            <a:off x="937260" y="3366135"/>
            <a:ext cx="7498080" cy="3188970"/>
          </a:xfrm>
          <a:prstGeom prst="rect">
            <a:avLst/>
          </a:prstGeom>
        </p:spPr>
        <p:txBody>
          <a:bodyPr vert="horz" lIns="88962" tIns="44481" rIns="88962" bIns="44481"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6731040"/>
            <a:ext cx="4061460" cy="354330"/>
          </a:xfrm>
          <a:prstGeom prst="rect">
            <a:avLst/>
          </a:prstGeom>
        </p:spPr>
        <p:txBody>
          <a:bodyPr vert="horz" lIns="88962" tIns="44481" rIns="88962" bIns="44481" rtlCol="0" anchor="b"/>
          <a:lstStyle>
            <a:lvl1pPr algn="l">
              <a:defRPr sz="1200"/>
            </a:lvl1pPr>
          </a:lstStyle>
          <a:p>
            <a:endParaRPr lang="en-US"/>
          </a:p>
        </p:txBody>
      </p:sp>
      <p:sp>
        <p:nvSpPr>
          <p:cNvPr id="7" name="Rectangle 7"/>
          <p:cNvSpPr>
            <a:spLocks noGrp="1"/>
          </p:cNvSpPr>
          <p:nvPr>
            <p:ph type="sldNum" sz="quarter" idx="5"/>
          </p:nvPr>
        </p:nvSpPr>
        <p:spPr>
          <a:xfrm>
            <a:off x="5308971" y="6731040"/>
            <a:ext cx="4061460" cy="354330"/>
          </a:xfrm>
          <a:prstGeom prst="rect">
            <a:avLst/>
          </a:prstGeom>
        </p:spPr>
        <p:txBody>
          <a:bodyPr vert="horz" lIns="88962" tIns="44481" rIns="88962" bIns="44481" rtlCol="0" anchor="b"/>
          <a:lstStyle>
            <a:lvl1pPr algn="r">
              <a:defRPr sz="1200"/>
            </a:lvl1pPr>
          </a:lstStyle>
          <a:p>
            <a:fld id="{BE2A7042-DEED-4AA1-9E89-4A16B2572577}" type="slidenum">
              <a:rPr lang="en-US" smtClean="0"/>
              <a:pPr/>
              <a:t>‹#›</a:t>
            </a:fld>
            <a:endParaRPr lang="en-US"/>
          </a:p>
        </p:txBody>
      </p:sp>
    </p:spTree>
  </p:cSld>
  <p:clrMap bg1="lt1" tx1="dk1" bg2="lt2" tx2="dk2" accent1="accent1" accent2="accent2" accent3="accent3" accent4="accent4" accent5="accent5" accent6="accent6" hlink="hlink" folHlink="folHlink"/>
  <p:hf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mazon.com/Jennifer-Morgan/e/B001K8D6Y8/ref=ntt_athr_dp_pel_pop_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amazon.com/s/ref=ntt_athr_dp_sr_2?_encoding=UTF8&amp;sort=relevancerank&amp;search-alias=books&amp;field-author=Dana%20Lynne%20Anderse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14</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15</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 Mammals Who Morph: The Universe Tells Our Evolution Story (Sharing Nature With Children Book) </a:t>
            </a:r>
            <a:r>
              <a:rPr lang="en-US" dirty="0" smtClean="0">
                <a:hlinkClick r:id="rId3" action="ppaction://hlinkfile"/>
              </a:rPr>
              <a:t>Jennifer Morgan</a:t>
            </a:r>
            <a:r>
              <a:rPr lang="en-US" dirty="0" smtClean="0"/>
              <a:t>(Author), </a:t>
            </a:r>
            <a:r>
              <a:rPr lang="en-US" dirty="0" smtClean="0">
                <a:hlinkClick r:id="rId4" action="ppaction://hlinkfile"/>
              </a:rPr>
              <a:t>Dana Lynne Andersen</a:t>
            </a:r>
            <a:r>
              <a:rPr lang="en-US" dirty="0" smtClean="0"/>
              <a:t> (Illustrator) </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25</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 Universe: The Definitive Visual Guide, DK Publishing, New York, 2008</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E2A7042-DEED-4AA1-9E89-4A16B2572577}" type="slidenum">
              <a:rPr lang="en-US" smtClean="0"/>
              <a:pPr/>
              <a:t>9</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Awakening the Cosmos Within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p:cNvSpPr>
            <a:spLocks noGrp="1"/>
          </p:cNvSpPr>
          <p:nvPr>
            <p:ph type="body" sz="quarter" idx="10" hasCustomPrompt="1"/>
          </p:nvPr>
        </p:nvSpPr>
        <p:spPr>
          <a:xfrm>
            <a:off x="228600" y="5467350"/>
            <a:ext cx="8672946" cy="1238250"/>
          </a:xfrm>
          <a:solidFill>
            <a:srgbClr val="002060"/>
          </a:solidFill>
        </p:spPr>
        <p:txBody>
          <a:bodyPr vert="horz" anchor="ctr">
            <a:noAutofit/>
          </a:bodyPr>
          <a:lstStyle>
            <a:lvl1pPr marL="0" indent="0" algn="l">
              <a:buFontTx/>
              <a:buNone/>
              <a:defRPr lang="en-US" sz="4800" baseline="0" dirty="0">
                <a:solidFill>
                  <a:schemeClr val="bg1"/>
                </a:solidFill>
              </a:defRPr>
            </a:lvl1pPr>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8/29/2011</a:t>
            </a:fld>
            <a:endParaRPr lang="en-US"/>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lstStyle>
          <a:p>
            <a:pPr lvl="0"/>
            <a:r>
              <a:rPr lang="en-US" dirty="0" smtClean="0"/>
              <a:t>Click to add caption</a:t>
            </a:r>
            <a:endParaRPr lang="en-US" dirty="0"/>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8/29/2011</a:t>
            </a:fld>
            <a:endParaRPr lang="en-US"/>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7"/>
          </p:nvPr>
        </p:nvSpPr>
        <p:spPr/>
        <p:txBody>
          <a:bodyPr/>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8/29/2011</a:t>
            </a:fld>
            <a:endParaRPr lang="en-US"/>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6"/>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8/29/2011</a:t>
            </a:fld>
            <a:endParaRPr lang="en-US"/>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8/29/2011</a:t>
            </a:fld>
            <a:endParaRPr lang="en-US"/>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27"/>
          </p:nvPr>
        </p:nvSpPr>
        <p:spPr/>
        <p:txBody>
          <a:bodyPr/>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lstStyle>
          <a:p>
            <a:pPr lvl="0"/>
            <a:r>
              <a:rPr lang="en-US" dirty="0" smtClean="0"/>
              <a:t>Click to add caption</a:t>
            </a:r>
            <a:endParaRPr lang="en-US" dirty="0"/>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8/29/2011</a:t>
            </a:fld>
            <a:endParaRPr lang="en-US"/>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5"/>
          </p:nvPr>
        </p:nvSpPr>
        <p:spPr/>
        <p:txBody>
          <a:bodyPr/>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8/29/2011</a:t>
            </a:fld>
            <a:endParaRPr lang="en-US"/>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26"/>
          </p:nvPr>
        </p:nvSpPr>
        <p:spPr/>
        <p:txBody>
          <a:bodyPr/>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8/29/2011</a:t>
            </a:fld>
            <a:endParaRPr lang="en-US"/>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1"/>
          </p:nvPr>
        </p:nvSpPr>
        <p:spPr/>
        <p:txBody>
          <a:bodyPr/>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8/29/2011</a:t>
            </a:fld>
            <a:endParaRPr lang="en-US"/>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a:p>
        </p:txBody>
      </p:sp>
      <p:sp>
        <p:nvSpPr>
          <p:cNvPr id="11" name="Rectangle 10"/>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lstStyle>
          <a:p>
            <a:pPr lvl="0"/>
            <a:r>
              <a:rPr lang="en-US" dirty="0" smtClean="0"/>
              <a:t>Click to add caption</a:t>
            </a:r>
            <a:endParaRPr lang="en-US" dirty="0"/>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8/29/2011</a:t>
            </a:fld>
            <a:endParaRPr lang="en-US"/>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8/29/2011</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9"/>
          </p:nvPr>
        </p:nvSpPr>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lstStyle>
          <a:p>
            <a:pPr lvl="0"/>
            <a:r>
              <a:rPr lang="en-US" dirty="0" smtClean="0"/>
              <a:t>Click to add caption</a:t>
            </a:r>
            <a:endParaRPr lang="en-US" dirty="0"/>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8/29/2011</a:t>
            </a:fld>
            <a:endParaRPr lang="en-US"/>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lstStyle>
          <a:p>
            <a:pPr lvl="0"/>
            <a:r>
              <a:rPr lang="en-US" dirty="0" smtClean="0"/>
              <a:t>Click to add caption</a:t>
            </a:r>
            <a:endParaRPr lang="en-US" dirty="0"/>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8/29/2011</a:t>
            </a:fld>
            <a:endParaRPr lang="en-US"/>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34"/>
          </p:nvPr>
        </p:nvSpPr>
        <p:spPr/>
        <p:txBody>
          <a:bodyPr/>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68B50E-0B48-4566-8609-C51CF752A7DF}" type="datetimeFigureOut">
              <a:rPr lang="en-US" smtClean="0"/>
              <a:pPr/>
              <a:t>8/29/2011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8/29/2011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lstStyle>
          <a:p>
            <a:pPr lvl="0"/>
            <a:r>
              <a:rPr lang="en-US" dirty="0" smtClean="0"/>
              <a:t>Click to add caption</a:t>
            </a:r>
            <a:endParaRPr lang="en-US" dirty="0"/>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8/29/2011</a:t>
            </a:fld>
            <a:endParaRPr lang="en-US"/>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8/29/2011</a:t>
            </a:fld>
            <a:endParaRPr lang="en-US"/>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3"/>
          </p:nvPr>
        </p:nvSpPr>
        <p:spPr/>
        <p:txBody>
          <a:bodyPr/>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Rectangle 21"/>
          <p:cNvSpPr/>
          <p:nvPr userDrawn="1"/>
        </p:nvSpPr>
        <p:spPr>
          <a:xfrm>
            <a:off x="435428" y="0"/>
            <a:ext cx="8175172" cy="1981200"/>
          </a:xfrm>
          <a:prstGeom prst="rect">
            <a:avLst/>
          </a:prstGeom>
          <a:solidFill>
            <a:schemeClr val="tx2">
              <a:lumMod val="75000"/>
            </a:schemeClr>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8/29/2011</a:t>
            </a:fld>
            <a:endParaRPr lang="en-US"/>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a:p>
        </p:txBody>
      </p:sp>
      <p:sp>
        <p:nvSpPr>
          <p:cNvPr id="21" name="Rectangle 20"/>
          <p:cNvSpPr>
            <a:spLocks noGrp="1"/>
          </p:cNvSpPr>
          <p:nvPr>
            <p:ph type="ftr" sz="quarter" idx="22"/>
          </p:nvPr>
        </p:nvSpPr>
        <p:spPr/>
        <p:txBody>
          <a:bodyPr/>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8/29/2011</a:t>
            </a:fld>
            <a:endParaRPr lang="en-US"/>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lstStyle>
          <a:p>
            <a:pPr lvl="0"/>
            <a:r>
              <a:rPr lang="en-US" dirty="0" smtClean="0"/>
              <a:t>Click to add caption</a:t>
            </a:r>
            <a:endParaRPr lang="en-US" dirty="0"/>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8/29/2011</a:t>
            </a:fld>
            <a:endParaRPr lang="en-US"/>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20"/>
          </p:nvPr>
        </p:nvSpPr>
        <p:spPr/>
        <p:txBody>
          <a:bodyPr/>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lstStyle>
          <a:p>
            <a:pPr lvl="0"/>
            <a:r>
              <a:rPr lang="en-US" dirty="0" smtClean="0"/>
              <a:t>Click to add caption</a:t>
            </a:r>
            <a:endParaRPr lang="en-US" dirty="0"/>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8/29/2011</a:t>
            </a:fld>
            <a:endParaRPr lang="en-US"/>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a:p>
        </p:txBody>
      </p:sp>
      <p:sp>
        <p:nvSpPr>
          <p:cNvPr id="7" name="Rectangle 6"/>
          <p:cNvSpPr>
            <a:spLocks noGrp="1"/>
          </p:cNvSpPr>
          <p:nvPr>
            <p:ph type="ftr" sz="quarter" idx="16"/>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8/29/2011</a:t>
            </a:fld>
            <a:endParaRPr lang="en-US"/>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8"/>
          </p:nvPr>
        </p:nvSpPr>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lstStyle>
          <a:p>
            <a:pPr algn="r"/>
            <a:fld id="{9668B50E-0B48-4566-8609-C51CF752A7DF}" type="datetimeFigureOut">
              <a:rPr lang="en-US" smtClean="0">
                <a:solidFill>
                  <a:schemeClr val="bg1"/>
                </a:solidFill>
              </a:rPr>
              <a:pPr algn="r"/>
              <a:t>8/29/2011</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p:titleStyle>
    <p:bodyStyle>
      <a:lvl1pPr marL="342900" indent="-342900" algn="l"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Genom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hyperlink" Target="http://www.tolweb.org/tree/"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hyperlink" Target="http://books.google.com/books?id=HqhFbplNYQEC&amp;pg=PA378&amp;lpg=PA378&amp;dq=%22something+more+from+nothing+but%22&amp;source=bl&amp;ots=0YMtOaE1pd&amp;sig=Mromrmv7M3g9gFBTTxtPeFT9HdU&amp;hl=en&amp;ei=jPsQTaKsHI2asAO2ts3cAg&amp;sa=X&amp;oi=book_result&amp;ct=result&amp;resnum=2&amp;ved=0CB8Q6AEwAQ#v=onepage&amp;q=ecomorality&amp;f=fals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quantumconsciousness.org/penrose-hameroff/consciousevents.html" TargetMode="External"/><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www.amazon.com/s/ref=ntt_athr_dp_sr_2?_encoding=UTF8&amp;sort=relevancerank&amp;search-alias=books&amp;field-author=Dana%20Lynne%20Andersen" TargetMode="External"/><Relationship Id="rId4" Type="http://schemas.openxmlformats.org/officeDocument/2006/relationships/hyperlink" Target="http://www.amazon.com/Jennifer-Morgan/e/B001K8D6Y8/ref=ntt_athr_dp_pel_pop_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biblegateway.com/bible?passage=Genesis%201:1-3;&amp;version=ES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ciencemag.org/content/vol302/issue5653/#special" TargetMode="External"/><Relationship Id="rId1" Type="http://schemas.openxmlformats.org/officeDocument/2006/relationships/slideLayout" Target="../slideLayouts/slideLayout21.xml"/><Relationship Id="rId5" Type="http://schemas.openxmlformats.org/officeDocument/2006/relationships/image" Target="../media/image6.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hyperlink" Target="http://www.nrao.edu/imagegallery/glossary.shtml#light_year" TargetMode="External"/><Relationship Id="rId3" Type="http://schemas.openxmlformats.org/officeDocument/2006/relationships/image" Target="../media/image9.jpeg"/><Relationship Id="rId7" Type="http://schemas.openxmlformats.org/officeDocument/2006/relationships/hyperlink" Target="http://www.nrao.edu/imagegallery/glossary.shtml#solar_syste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hyperlink" Target="http://www.nrao.edu/pr/2009/mwrotate/" TargetMode="External"/><Relationship Id="rId4" Type="http://schemas.openxmlformats.org/officeDocument/2006/relationships/image" Target="../media/image10.jpeg"/><Relationship Id="rId9" Type="http://schemas.openxmlformats.org/officeDocument/2006/relationships/hyperlink" Target="http://www.nrao.edu/imagegallery/glossary.shtml#milky_w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p:cNvSpPr>
          <p:nvPr>
            <p:ph type="body" sz="quarter" idx="15"/>
          </p:nvPr>
        </p:nvSpPr>
        <p:spPr>
          <a:xfrm rot="16200000">
            <a:off x="5486400" y="2209800"/>
            <a:ext cx="4953000" cy="990600"/>
          </a:xfrm>
        </p:spPr>
        <p:txBody>
          <a:bodyPr>
            <a:normAutofit lnSpcReduction="10000"/>
          </a:bodyPr>
          <a:lstStyle/>
          <a:p>
            <a:r>
              <a:rPr lang="en-US" dirty="0" smtClean="0"/>
              <a:t>August 26-27, 2011</a:t>
            </a:r>
          </a:p>
          <a:p>
            <a:r>
              <a:rPr lang="en-US" b="1" dirty="0" smtClean="0"/>
              <a:t>Rev. Gail Collins-</a:t>
            </a:r>
            <a:r>
              <a:rPr lang="en-US" b="1" dirty="0" err="1" smtClean="0"/>
              <a:t>Ranadive</a:t>
            </a:r>
            <a:r>
              <a:rPr lang="en-US" b="1" dirty="0" smtClean="0"/>
              <a:t/>
            </a:r>
            <a:br>
              <a:rPr lang="en-US" b="1" dirty="0" smtClean="0"/>
            </a:br>
            <a:r>
              <a:rPr lang="en-US" b="1" dirty="0" smtClean="0"/>
              <a:t>Milt Hetrick</a:t>
            </a:r>
            <a:endParaRPr lang="en-US" dirty="0"/>
          </a:p>
        </p:txBody>
      </p:sp>
      <p:pic>
        <p:nvPicPr>
          <p:cNvPr id="8" name="Picture 7" descr="earthApollo10.jpg"/>
          <p:cNvPicPr>
            <a:picLocks noChangeAspect="1"/>
          </p:cNvPicPr>
          <p:nvPr/>
        </p:nvPicPr>
        <p:blipFill>
          <a:blip r:embed="rId3" cstate="screen"/>
          <a:srcRect/>
          <a:stretch>
            <a:fillRect/>
          </a:stretch>
        </p:blipFill>
        <p:spPr>
          <a:xfrm>
            <a:off x="0" y="0"/>
            <a:ext cx="6858000" cy="5160379"/>
          </a:xfrm>
          <a:prstGeom prst="rect">
            <a:avLst/>
          </a:prstGeom>
        </p:spPr>
      </p:pic>
      <p:sp>
        <p:nvSpPr>
          <p:cNvPr id="2" name="Rectangle 1"/>
          <p:cNvSpPr>
            <a:spLocks noGrp="1"/>
          </p:cNvSpPr>
          <p:nvPr>
            <p:ph type="body" sz="quarter" idx="10"/>
          </p:nvPr>
        </p:nvSpPr>
        <p:spPr>
          <a:effectLst>
            <a:outerShdw blurRad="50800" dist="88900" dir="2700000" algn="tl" rotWithShape="0">
              <a:prstClr val="black">
                <a:alpha val="20000"/>
              </a:prstClr>
            </a:outerShdw>
          </a:effectLst>
        </p:spPr>
        <p:txBody>
          <a:bodyPr/>
          <a:lstStyle/>
          <a:p>
            <a:r>
              <a:rPr lang="en-US" sz="4000" dirty="0" smtClean="0">
                <a:latin typeface="Papyrus" pitchFamily="66" charset="0"/>
              </a:rPr>
              <a:t>Awakening the Cosmos Within:</a:t>
            </a:r>
            <a:br>
              <a:rPr lang="en-US" sz="4000" dirty="0" smtClean="0">
                <a:latin typeface="Papyrus" pitchFamily="66" charset="0"/>
              </a:rPr>
            </a:br>
            <a:r>
              <a:rPr lang="en-US" sz="2800" dirty="0" smtClean="0">
                <a:latin typeface="Papyrus" pitchFamily="66" charset="0"/>
              </a:rPr>
              <a:t>Preparing Ourselves for the Great Work of Our Era</a:t>
            </a:r>
            <a:endParaRPr lang="en-US" sz="4000" dirty="0">
              <a:latin typeface="Papyrus" pitchFamily="66"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larSystem1.JPG"/>
          <p:cNvPicPr>
            <a:picLocks noChangeAspect="1"/>
          </p:cNvPicPr>
          <p:nvPr/>
        </p:nvPicPr>
        <p:blipFill>
          <a:blip r:embed="rId3" cstate="screen"/>
          <a:srcRect/>
          <a:stretch>
            <a:fillRect/>
          </a:stretch>
        </p:blipFill>
        <p:spPr>
          <a:xfrm>
            <a:off x="457200" y="1981200"/>
            <a:ext cx="5181600" cy="3939636"/>
          </a:xfrm>
          <a:prstGeom prst="rect">
            <a:avLst/>
          </a:prstGeom>
        </p:spPr>
      </p:pic>
      <p:sp>
        <p:nvSpPr>
          <p:cNvPr id="7" name="Rectangle 6"/>
          <p:cNvSpPr/>
          <p:nvPr/>
        </p:nvSpPr>
        <p:spPr>
          <a:xfrm>
            <a:off x="609600" y="42208"/>
            <a:ext cx="7848600" cy="1631216"/>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ea typeface="Adobe Heiti Std R" pitchFamily="34" charset="-128"/>
              </a:rPr>
              <a:t>4.5 billion years ago…</a:t>
            </a:r>
          </a:p>
          <a:p>
            <a:r>
              <a:rPr lang="en-US" sz="2000" dirty="0" smtClean="0">
                <a:solidFill>
                  <a:schemeClr val="bg1"/>
                </a:solidFill>
                <a:ea typeface="Adobe Heiti Std R" pitchFamily="34" charset="-128"/>
              </a:rPr>
              <a:t>Within the Milky Way…</a:t>
            </a:r>
          </a:p>
          <a:p>
            <a:r>
              <a:rPr lang="en-US" sz="2000" dirty="0" smtClean="0">
                <a:solidFill>
                  <a:schemeClr val="bg1"/>
                </a:solidFill>
                <a:ea typeface="Adobe Heiti Std R" pitchFamily="34" charset="-128"/>
              </a:rPr>
              <a:t>A new Emergence – something more complex from nothing but star stuff – the consequence of Gravity… </a:t>
            </a:r>
          </a:p>
          <a:p>
            <a:r>
              <a:rPr lang="en-US" sz="2000" dirty="0" smtClean="0">
                <a:solidFill>
                  <a:schemeClr val="bg1"/>
                </a:solidFill>
                <a:ea typeface="Adobe Heiti Std R" pitchFamily="34" charset="-128"/>
              </a:rPr>
              <a:t>Our Solar System -  our Sun, our Planet Earth, our Moon and sister planets</a:t>
            </a:r>
          </a:p>
        </p:txBody>
      </p:sp>
      <p:graphicFrame>
        <p:nvGraphicFramePr>
          <p:cNvPr id="4" name="Table 3"/>
          <p:cNvGraphicFramePr>
            <a:graphicFrameLocks noGrp="1"/>
          </p:cNvGraphicFramePr>
          <p:nvPr/>
        </p:nvGraphicFramePr>
        <p:xfrm>
          <a:off x="3428999" y="5334000"/>
          <a:ext cx="5334001" cy="1310640"/>
        </p:xfrm>
        <a:graphic>
          <a:graphicData uri="http://schemas.openxmlformats.org/drawingml/2006/table">
            <a:tbl>
              <a:tblPr/>
              <a:tblGrid>
                <a:gridCol w="762000"/>
                <a:gridCol w="762000"/>
                <a:gridCol w="2286001"/>
                <a:gridCol w="762000"/>
                <a:gridCol w="762000"/>
              </a:tblGrid>
              <a:tr h="190500">
                <a:tc gridSpan="5">
                  <a:txBody>
                    <a:bodyPr/>
                    <a:lstStyle/>
                    <a:p>
                      <a:pPr algn="l" fontAlgn="b"/>
                      <a:r>
                        <a:rPr lang="en-US" sz="1600" b="1" i="0" u="none" strike="noStrike" dirty="0">
                          <a:solidFill>
                            <a:srgbClr val="000000"/>
                          </a:solidFill>
                          <a:latin typeface="Calibri"/>
                        </a:rPr>
                        <a:t>How Fast is the Earth Moving?</a:t>
                      </a:r>
                    </a:p>
                  </a:txBody>
                  <a:tcPr marL="0" marR="0" marT="0" marB="0" anchor="b">
                    <a:lnL>
                      <a:noFill/>
                    </a:lnL>
                    <a:lnR>
                      <a:noFill/>
                    </a:lnR>
                    <a:lnT>
                      <a:noFill/>
                    </a:lnT>
                    <a:lnB>
                      <a:noFill/>
                    </a:ln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n-US" sz="1100" b="0" i="0" u="none" strike="noStrike" dirty="0">
                        <a:solidFill>
                          <a:srgbClr val="000000"/>
                        </a:solidFill>
                        <a:latin typeface="Calibri"/>
                      </a:endParaRPr>
                    </a:p>
                  </a:txBody>
                  <a:tcPr marL="0" marR="0" marT="0" marB="0" anchor="b">
                    <a:lnL>
                      <a:noFill/>
                    </a:lnL>
                    <a:lnR>
                      <a:noFill/>
                    </a:lnR>
                    <a:lnT>
                      <a:noFill/>
                    </a:lnT>
                    <a:lnB>
                      <a:noFill/>
                    </a:lnB>
                  </a:tcPr>
                </a:tc>
              </a:tr>
              <a:tr h="200025">
                <a:tc>
                  <a:txBody>
                    <a:bodyPr/>
                    <a:lstStyle/>
                    <a:p>
                      <a:pPr algn="r" fontAlgn="b"/>
                      <a:r>
                        <a:rPr lang="en-US" sz="1400" b="0" i="0" u="none" strike="noStrike" dirty="0">
                          <a:solidFill>
                            <a:srgbClr val="000000"/>
                          </a:solidFill>
                          <a:latin typeface="Calibri"/>
                        </a:rPr>
                        <a:t>1,000</a:t>
                      </a:r>
                    </a:p>
                  </a:txBody>
                  <a:tcPr marL="0" marR="0" marT="0" marB="0" anchor="b">
                    <a:lnL>
                      <a:noFill/>
                    </a:lnL>
                    <a:lnR>
                      <a:noFill/>
                    </a:lnR>
                    <a:lnT>
                      <a:noFill/>
                    </a:lnT>
                    <a:lnB>
                      <a:noFill/>
                    </a:lnB>
                    <a:solidFill>
                      <a:schemeClr val="accent5">
                        <a:lumMod val="40000"/>
                        <a:lumOff val="60000"/>
                      </a:schemeClr>
                    </a:solidFill>
                  </a:tcPr>
                </a:tc>
                <a:tc>
                  <a:txBody>
                    <a:bodyPr/>
                    <a:lstStyle/>
                    <a:p>
                      <a:pPr algn="l" fontAlgn="b"/>
                      <a:r>
                        <a:rPr lang="en-US" sz="1400" b="0" i="0" u="none" strike="noStrike" dirty="0" smtClean="0">
                          <a:solidFill>
                            <a:srgbClr val="000000"/>
                          </a:solidFill>
                          <a:latin typeface="Calibri"/>
                        </a:rPr>
                        <a:t>  mph</a:t>
                      </a:r>
                      <a:endParaRPr lang="en-US" sz="1400" b="0" i="0" u="none" strike="noStrike" dirty="0">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c gridSpan="3">
                  <a:txBody>
                    <a:bodyPr/>
                    <a:lstStyle/>
                    <a:p>
                      <a:pPr algn="l" fontAlgn="b"/>
                      <a:r>
                        <a:rPr lang="en-US" sz="1400" b="0" i="0" u="none" strike="noStrike" dirty="0">
                          <a:solidFill>
                            <a:srgbClr val="000000"/>
                          </a:solidFill>
                          <a:latin typeface="Calibri"/>
                        </a:rPr>
                        <a:t>At the equator about the axis of the Earth</a:t>
                      </a:r>
                    </a:p>
                  </a:txBody>
                  <a:tcPr marL="0" marR="0" marT="0" marB="0" anchor="b">
                    <a:lnL>
                      <a:noFill/>
                    </a:lnL>
                    <a:lnR>
                      <a:noFill/>
                    </a:lnR>
                    <a:lnT>
                      <a:noFill/>
                    </a:lnT>
                    <a:lnB>
                      <a:noFill/>
                    </a:lnB>
                    <a:solidFill>
                      <a:schemeClr val="accent5">
                        <a:lumMod val="40000"/>
                        <a:lumOff val="60000"/>
                      </a:schemeClr>
                    </a:solidFill>
                  </a:tcPr>
                </a:tc>
                <a:tc hMerge="1">
                  <a:txBody>
                    <a:bodyPr/>
                    <a:lstStyle/>
                    <a:p>
                      <a:endParaRPr lang="en-US"/>
                    </a:p>
                  </a:txBody>
                  <a:tcPr/>
                </a:tc>
                <a:tc hMerge="1">
                  <a:txBody>
                    <a:bodyPr/>
                    <a:lstStyle/>
                    <a:p>
                      <a:endParaRPr lang="en-US"/>
                    </a:p>
                  </a:txBody>
                  <a:tcPr/>
                </a:tc>
              </a:tr>
              <a:tr h="190500">
                <a:tc>
                  <a:txBody>
                    <a:bodyPr/>
                    <a:lstStyle/>
                    <a:p>
                      <a:pPr algn="r" fontAlgn="b"/>
                      <a:r>
                        <a:rPr lang="en-US" sz="1400" b="0" i="0" u="none" strike="noStrike">
                          <a:solidFill>
                            <a:srgbClr val="000000"/>
                          </a:solidFill>
                          <a:latin typeface="Calibri"/>
                        </a:rPr>
                        <a:t>67,000</a:t>
                      </a:r>
                    </a:p>
                  </a:txBody>
                  <a:tcPr marL="0" marR="0" marT="0" marB="0" anchor="b">
                    <a:lnL>
                      <a:noFill/>
                    </a:lnL>
                    <a:lnR>
                      <a:noFill/>
                    </a:lnR>
                    <a:lnT>
                      <a:noFill/>
                    </a:lnT>
                    <a:lnB>
                      <a:noFill/>
                    </a:lnB>
                    <a:solidFill>
                      <a:schemeClr val="accent5">
                        <a:lumMod val="40000"/>
                        <a:lumOff val="60000"/>
                      </a:schemeClr>
                    </a:solidFill>
                  </a:tcPr>
                </a:tc>
                <a:tc>
                  <a:txBody>
                    <a:bodyPr/>
                    <a:lstStyle/>
                    <a:p>
                      <a:pPr algn="l" fontAlgn="b"/>
                      <a:r>
                        <a:rPr lang="en-US" sz="1400" b="0" i="0" u="none" strike="noStrike" dirty="0" smtClean="0">
                          <a:solidFill>
                            <a:srgbClr val="000000"/>
                          </a:solidFill>
                          <a:latin typeface="Calibri"/>
                        </a:rPr>
                        <a:t>  mph</a:t>
                      </a:r>
                      <a:endParaRPr lang="en-US" sz="1400" b="0" i="0" u="none" strike="noStrike" dirty="0">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c>
                  <a:txBody>
                    <a:bodyPr/>
                    <a:lstStyle/>
                    <a:p>
                      <a:pPr algn="l" fontAlgn="b"/>
                      <a:r>
                        <a:rPr lang="en-US" sz="1400" b="0" i="0" u="none" strike="noStrike" dirty="0">
                          <a:solidFill>
                            <a:srgbClr val="000000"/>
                          </a:solidFill>
                          <a:latin typeface="Calibri"/>
                        </a:rPr>
                        <a:t>Orbiting about the Sun</a:t>
                      </a:r>
                    </a:p>
                  </a:txBody>
                  <a:tcPr marL="0" marR="0" marT="0" marB="0" anchor="b">
                    <a:lnL>
                      <a:noFill/>
                    </a:lnL>
                    <a:lnR>
                      <a:noFill/>
                    </a:lnR>
                    <a:lnT>
                      <a:noFill/>
                    </a:lnT>
                    <a:lnB>
                      <a:noFill/>
                    </a:lnB>
                    <a:solidFill>
                      <a:schemeClr val="accent5">
                        <a:lumMod val="40000"/>
                        <a:lumOff val="60000"/>
                      </a:schemeClr>
                    </a:solidFill>
                  </a:tcPr>
                </a:tc>
                <a:tc>
                  <a:txBody>
                    <a:bodyPr/>
                    <a:lstStyle/>
                    <a:p>
                      <a:pPr algn="l" fontAlgn="b"/>
                      <a:endParaRPr lang="en-US" sz="1400" b="0" i="0" u="none" strike="noStrike">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c>
                  <a:txBody>
                    <a:bodyPr/>
                    <a:lstStyle/>
                    <a:p>
                      <a:pPr algn="l" fontAlgn="b"/>
                      <a:endParaRPr lang="en-US" sz="1100" b="0" i="0" u="none" strike="noStrike">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r>
              <a:tr h="190500">
                <a:tc>
                  <a:txBody>
                    <a:bodyPr/>
                    <a:lstStyle/>
                    <a:p>
                      <a:pPr algn="r" fontAlgn="b"/>
                      <a:r>
                        <a:rPr lang="en-US" sz="1400" b="0" i="0" u="none" strike="noStrike" dirty="0" smtClean="0">
                          <a:solidFill>
                            <a:srgbClr val="000000"/>
                          </a:solidFill>
                          <a:latin typeface="Calibri"/>
                        </a:rPr>
                        <a:t>600,000</a:t>
                      </a:r>
                      <a:endParaRPr lang="en-US" sz="1400" b="0" i="0" u="none" strike="noStrike" dirty="0">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c>
                  <a:txBody>
                    <a:bodyPr/>
                    <a:lstStyle/>
                    <a:p>
                      <a:pPr algn="l" fontAlgn="b"/>
                      <a:r>
                        <a:rPr lang="en-US" sz="1400" b="0" i="0" u="none" strike="noStrike" dirty="0" smtClean="0">
                          <a:solidFill>
                            <a:srgbClr val="000000"/>
                          </a:solidFill>
                          <a:latin typeface="Calibri"/>
                        </a:rPr>
                        <a:t>  mph</a:t>
                      </a:r>
                      <a:endParaRPr lang="en-US" sz="1400" b="0" i="0" u="none" strike="noStrike" dirty="0">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c gridSpan="3">
                  <a:txBody>
                    <a:bodyPr/>
                    <a:lstStyle/>
                    <a:p>
                      <a:pPr algn="l" fontAlgn="b"/>
                      <a:r>
                        <a:rPr lang="en-US" sz="1400" b="0" i="0" u="none" strike="noStrike" dirty="0">
                          <a:solidFill>
                            <a:srgbClr val="000000"/>
                          </a:solidFill>
                          <a:latin typeface="Calibri"/>
                        </a:rPr>
                        <a:t>Orbiting about the center of the Milky Way</a:t>
                      </a:r>
                    </a:p>
                  </a:txBody>
                  <a:tcPr marL="0" marR="0" marT="0" marB="0" anchor="b">
                    <a:lnL>
                      <a:noFill/>
                    </a:lnL>
                    <a:lnR>
                      <a:noFill/>
                    </a:lnR>
                    <a:lnT>
                      <a:noFill/>
                    </a:lnT>
                    <a:lnB>
                      <a:noFill/>
                    </a:lnB>
                    <a:solidFill>
                      <a:schemeClr val="accent5">
                        <a:lumMod val="40000"/>
                        <a:lumOff val="60000"/>
                      </a:schemeClr>
                    </a:solidFill>
                  </a:tcPr>
                </a:tc>
                <a:tc hMerge="1">
                  <a:txBody>
                    <a:bodyPr/>
                    <a:lstStyle/>
                    <a:p>
                      <a:endParaRPr lang="en-US"/>
                    </a:p>
                  </a:txBody>
                  <a:tcPr/>
                </a:tc>
                <a:tc hMerge="1">
                  <a:txBody>
                    <a:bodyPr/>
                    <a:lstStyle/>
                    <a:p>
                      <a:endParaRPr lang="en-US"/>
                    </a:p>
                  </a:txBody>
                  <a:tcPr/>
                </a:tc>
              </a:tr>
              <a:tr h="190500">
                <a:tc>
                  <a:txBody>
                    <a:bodyPr/>
                    <a:lstStyle/>
                    <a:p>
                      <a:pPr algn="r" fontAlgn="b"/>
                      <a:r>
                        <a:rPr lang="en-US" sz="1400" b="0" i="0" u="none" strike="noStrike">
                          <a:solidFill>
                            <a:srgbClr val="000000"/>
                          </a:solidFill>
                          <a:latin typeface="Calibri"/>
                        </a:rPr>
                        <a:t>2,236,936</a:t>
                      </a:r>
                    </a:p>
                  </a:txBody>
                  <a:tcPr marL="0" marR="0" marT="0" marB="0" anchor="b">
                    <a:lnL>
                      <a:noFill/>
                    </a:lnL>
                    <a:lnR>
                      <a:noFill/>
                    </a:lnR>
                    <a:lnT>
                      <a:noFill/>
                    </a:lnT>
                    <a:lnB>
                      <a:noFill/>
                    </a:lnB>
                    <a:solidFill>
                      <a:schemeClr val="accent5">
                        <a:lumMod val="40000"/>
                        <a:lumOff val="60000"/>
                      </a:schemeClr>
                    </a:solidFill>
                  </a:tcPr>
                </a:tc>
                <a:tc>
                  <a:txBody>
                    <a:bodyPr/>
                    <a:lstStyle/>
                    <a:p>
                      <a:pPr algn="l" fontAlgn="b"/>
                      <a:r>
                        <a:rPr lang="en-US" sz="1400" b="0" i="0" u="none" strike="noStrike" dirty="0" smtClean="0">
                          <a:solidFill>
                            <a:srgbClr val="000000"/>
                          </a:solidFill>
                          <a:latin typeface="Calibri"/>
                        </a:rPr>
                        <a:t>  mph</a:t>
                      </a:r>
                      <a:endParaRPr lang="en-US" sz="1400" b="0" i="0" u="none" strike="noStrike" dirty="0">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c gridSpan="3">
                  <a:txBody>
                    <a:bodyPr/>
                    <a:lstStyle/>
                    <a:p>
                      <a:pPr algn="l" fontAlgn="b"/>
                      <a:r>
                        <a:rPr lang="en-US" sz="1400" b="0" i="0" u="none" strike="noStrike" dirty="0">
                          <a:solidFill>
                            <a:srgbClr val="000000"/>
                          </a:solidFill>
                          <a:latin typeface="Calibri"/>
                        </a:rPr>
                        <a:t>Milky Way rushing toward the Great Attractor</a:t>
                      </a:r>
                    </a:p>
                  </a:txBody>
                  <a:tcPr marL="0" marR="0" marT="0" marB="0" anchor="b">
                    <a:lnL>
                      <a:noFill/>
                    </a:lnL>
                    <a:lnR>
                      <a:noFill/>
                    </a:lnR>
                    <a:lnT>
                      <a:noFill/>
                    </a:lnT>
                    <a:lnB>
                      <a:noFill/>
                    </a:lnB>
                    <a:solidFill>
                      <a:schemeClr val="accent5">
                        <a:lumMod val="40000"/>
                        <a:lumOff val="60000"/>
                      </a:schemeClr>
                    </a:solidFill>
                  </a:tcPr>
                </a:tc>
                <a:tc hMerge="1">
                  <a:txBody>
                    <a:bodyPr/>
                    <a:lstStyle/>
                    <a:p>
                      <a:endParaRPr lang="en-US"/>
                    </a:p>
                  </a:txBody>
                  <a:tcPr/>
                </a:tc>
                <a:tc hMerge="1">
                  <a:txBody>
                    <a:bodyPr/>
                    <a:lstStyle/>
                    <a:p>
                      <a:endParaRPr lang="en-US"/>
                    </a:p>
                  </a:txBody>
                  <a:tcPr/>
                </a:tc>
              </a:tr>
              <a:tr h="190500">
                <a:tc>
                  <a:txBody>
                    <a:bodyPr/>
                    <a:lstStyle/>
                    <a:p>
                      <a:pPr algn="r" fontAlgn="b"/>
                      <a:r>
                        <a:rPr lang="en-US" sz="1400" b="0" i="0" u="none" strike="noStrike">
                          <a:solidFill>
                            <a:srgbClr val="000000"/>
                          </a:solidFill>
                          <a:latin typeface="Calibri"/>
                        </a:rPr>
                        <a:t>870,000</a:t>
                      </a:r>
                    </a:p>
                  </a:txBody>
                  <a:tcPr marL="0" marR="0" marT="0" marB="0" anchor="b">
                    <a:lnL>
                      <a:noFill/>
                    </a:lnL>
                    <a:lnR>
                      <a:noFill/>
                    </a:lnR>
                    <a:lnT>
                      <a:noFill/>
                    </a:lnT>
                    <a:lnB>
                      <a:noFill/>
                    </a:lnB>
                    <a:solidFill>
                      <a:schemeClr val="accent5">
                        <a:lumMod val="40000"/>
                        <a:lumOff val="60000"/>
                      </a:schemeClr>
                    </a:solidFill>
                  </a:tcPr>
                </a:tc>
                <a:tc>
                  <a:txBody>
                    <a:bodyPr/>
                    <a:lstStyle/>
                    <a:p>
                      <a:pPr algn="l" fontAlgn="b"/>
                      <a:r>
                        <a:rPr lang="en-US" sz="1400" b="0" i="0" u="none" strike="noStrike" dirty="0" smtClean="0">
                          <a:solidFill>
                            <a:srgbClr val="000000"/>
                          </a:solidFill>
                          <a:latin typeface="Calibri"/>
                        </a:rPr>
                        <a:t>  mph</a:t>
                      </a:r>
                      <a:endParaRPr lang="en-US" sz="1400" b="0" i="0" u="none" strike="noStrike" dirty="0">
                        <a:solidFill>
                          <a:srgbClr val="000000"/>
                        </a:solidFill>
                        <a:latin typeface="Calibri"/>
                      </a:endParaRPr>
                    </a:p>
                  </a:txBody>
                  <a:tcPr marL="0" marR="0" marT="0" marB="0" anchor="b">
                    <a:lnL>
                      <a:noFill/>
                    </a:lnL>
                    <a:lnR>
                      <a:noFill/>
                    </a:lnR>
                    <a:lnT>
                      <a:noFill/>
                    </a:lnT>
                    <a:lnB>
                      <a:noFill/>
                    </a:lnB>
                    <a:solidFill>
                      <a:schemeClr val="accent5">
                        <a:lumMod val="40000"/>
                        <a:lumOff val="60000"/>
                      </a:schemeClr>
                    </a:solidFill>
                  </a:tcPr>
                </a:tc>
                <a:tc gridSpan="3">
                  <a:txBody>
                    <a:bodyPr/>
                    <a:lstStyle/>
                    <a:p>
                      <a:pPr algn="l" fontAlgn="b"/>
                      <a:r>
                        <a:rPr lang="en-US" sz="1400" b="0" i="0" u="none" strike="noStrike" dirty="0">
                          <a:solidFill>
                            <a:srgbClr val="000000"/>
                          </a:solidFill>
                          <a:latin typeface="Calibri"/>
                        </a:rPr>
                        <a:t>Relative to the CBR toward the constellation Leo</a:t>
                      </a:r>
                    </a:p>
                  </a:txBody>
                  <a:tcPr marL="0" marR="0" marT="0" marB="0" anchor="b">
                    <a:lnL>
                      <a:noFill/>
                    </a:lnL>
                    <a:lnR>
                      <a:noFill/>
                    </a:lnR>
                    <a:lnT>
                      <a:noFill/>
                    </a:lnT>
                    <a:lnB>
                      <a:noFill/>
                    </a:lnB>
                    <a:solidFill>
                      <a:schemeClr val="accent5">
                        <a:lumMod val="40000"/>
                        <a:lumOff val="60000"/>
                      </a:schemeClr>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larSystem2a.jpg"/>
          <p:cNvPicPr>
            <a:picLocks noChangeAspect="1"/>
          </p:cNvPicPr>
          <p:nvPr/>
        </p:nvPicPr>
        <p:blipFill>
          <a:blip r:embed="rId3" cstate="screen"/>
          <a:stretch>
            <a:fillRect/>
          </a:stretch>
        </p:blipFill>
        <p:spPr>
          <a:xfrm>
            <a:off x="457200" y="0"/>
            <a:ext cx="3675125" cy="6858000"/>
          </a:xfrm>
          <a:prstGeom prst="rect">
            <a:avLst/>
          </a:prstGeom>
        </p:spPr>
      </p:pic>
      <p:pic>
        <p:nvPicPr>
          <p:cNvPr id="10" name="Picture 9" descr="Splat1.JPG"/>
          <p:cNvPicPr>
            <a:picLocks noChangeAspect="1"/>
          </p:cNvPicPr>
          <p:nvPr/>
        </p:nvPicPr>
        <p:blipFill>
          <a:blip r:embed="rId4" cstate="screen"/>
          <a:stretch>
            <a:fillRect/>
          </a:stretch>
        </p:blipFill>
        <p:spPr>
          <a:xfrm>
            <a:off x="3886200" y="3505200"/>
            <a:ext cx="2097677" cy="2733837"/>
          </a:xfrm>
          <a:prstGeom prst="rect">
            <a:avLst/>
          </a:prstGeom>
        </p:spPr>
      </p:pic>
      <p:pic>
        <p:nvPicPr>
          <p:cNvPr id="8" name="Picture 7" descr="SolarSystem2a.jpg"/>
          <p:cNvPicPr>
            <a:picLocks noChangeAspect="1"/>
          </p:cNvPicPr>
          <p:nvPr/>
        </p:nvPicPr>
        <p:blipFill>
          <a:blip r:embed="rId5" cstate="screen"/>
          <a:srcRect/>
          <a:stretch>
            <a:fillRect/>
          </a:stretch>
        </p:blipFill>
        <p:spPr>
          <a:xfrm>
            <a:off x="4114800" y="0"/>
            <a:ext cx="1541525" cy="3276600"/>
          </a:xfrm>
          <a:prstGeom prst="rect">
            <a:avLst/>
          </a:prstGeom>
        </p:spPr>
      </p:pic>
      <p:pic>
        <p:nvPicPr>
          <p:cNvPr id="9" name="Picture 8" descr="SolarSystem2a.jpg"/>
          <p:cNvPicPr>
            <a:picLocks noChangeAspect="1"/>
          </p:cNvPicPr>
          <p:nvPr/>
        </p:nvPicPr>
        <p:blipFill>
          <a:blip r:embed="rId5" cstate="screen"/>
          <a:srcRect/>
          <a:stretch>
            <a:fillRect/>
          </a:stretch>
        </p:blipFill>
        <p:spPr>
          <a:xfrm>
            <a:off x="5638800" y="0"/>
            <a:ext cx="1541525" cy="3276600"/>
          </a:xfrm>
          <a:prstGeom prst="rect">
            <a:avLst/>
          </a:prstGeom>
        </p:spPr>
      </p:pic>
      <p:pic>
        <p:nvPicPr>
          <p:cNvPr id="11" name="Picture 10" descr="SolarSystem2a.jpg"/>
          <p:cNvPicPr>
            <a:picLocks noChangeAspect="1"/>
          </p:cNvPicPr>
          <p:nvPr/>
        </p:nvPicPr>
        <p:blipFill>
          <a:blip r:embed="rId5" cstate="screen"/>
          <a:srcRect/>
          <a:stretch>
            <a:fillRect/>
          </a:stretch>
        </p:blipFill>
        <p:spPr>
          <a:xfrm>
            <a:off x="6019800" y="0"/>
            <a:ext cx="2590800" cy="3276600"/>
          </a:xfrm>
          <a:prstGeom prst="rect">
            <a:avLst/>
          </a:prstGeom>
        </p:spPr>
      </p:pic>
      <p:sp>
        <p:nvSpPr>
          <p:cNvPr id="7" name="Rectangle 6"/>
          <p:cNvSpPr/>
          <p:nvPr/>
        </p:nvSpPr>
        <p:spPr>
          <a:xfrm>
            <a:off x="1295400" y="152400"/>
            <a:ext cx="7620000" cy="2554545"/>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ea typeface="Adobe Heiti Std R" pitchFamily="34" charset="-128"/>
              </a:rPr>
              <a:t>4.5 billion years ago…</a:t>
            </a:r>
          </a:p>
          <a:p>
            <a:r>
              <a:rPr lang="en-US" sz="2000" dirty="0" smtClean="0">
                <a:solidFill>
                  <a:schemeClr val="bg1"/>
                </a:solidFill>
                <a:ea typeface="Adobe Heiti Std R" pitchFamily="34" charset="-128"/>
              </a:rPr>
              <a:t>  Planet Earth  cooling, calming, </a:t>
            </a:r>
          </a:p>
          <a:p>
            <a:r>
              <a:rPr lang="en-US" sz="2000" dirty="0" smtClean="0">
                <a:solidFill>
                  <a:schemeClr val="bg1"/>
                </a:solidFill>
                <a:latin typeface="Papyrus" pitchFamily="66" charset="0"/>
                <a:ea typeface="Adobe Heiti Std R" pitchFamily="34" charset="-128"/>
              </a:rPr>
              <a:t>      </a:t>
            </a:r>
            <a:r>
              <a:rPr lang="en-US" sz="2000" dirty="0" smtClean="0">
                <a:solidFill>
                  <a:schemeClr val="bg1"/>
                </a:solidFill>
                <a:ea typeface="Adobe Heiti Std R" pitchFamily="34" charset="-128"/>
              </a:rPr>
              <a:t>A Goldilocks collection of Star Stuff (over a hundred elements) </a:t>
            </a:r>
          </a:p>
          <a:p>
            <a:r>
              <a:rPr lang="en-US" sz="2000" dirty="0" smtClean="0">
                <a:solidFill>
                  <a:schemeClr val="bg1"/>
                </a:solidFill>
                <a:ea typeface="Adobe Heiti Std R" pitchFamily="34" charset="-128"/>
              </a:rPr>
              <a:t>             Especially CHNOPS – the basics for Life </a:t>
            </a:r>
            <a:br>
              <a:rPr lang="en-US" sz="2000" dirty="0" smtClean="0">
                <a:solidFill>
                  <a:schemeClr val="bg1"/>
                </a:solidFill>
                <a:ea typeface="Adobe Heiti Std R" pitchFamily="34" charset="-128"/>
              </a:rPr>
            </a:br>
            <a:r>
              <a:rPr lang="en-US" sz="2000" dirty="0" smtClean="0">
                <a:solidFill>
                  <a:schemeClr val="bg1"/>
                </a:solidFill>
                <a:ea typeface="Adobe Heiti Std R" pitchFamily="34" charset="-128"/>
              </a:rPr>
              <a:t>                  all in a liquid sea to form new relationships…</a:t>
            </a:r>
          </a:p>
          <a:p>
            <a:r>
              <a:rPr lang="en-US" sz="2000" dirty="0" smtClean="0">
                <a:solidFill>
                  <a:schemeClr val="bg1"/>
                </a:solidFill>
                <a:ea typeface="Adobe Heiti Std R" pitchFamily="34" charset="-128"/>
              </a:rPr>
              <a:t>                      More Emergence… atoms coming together  to create new</a:t>
            </a:r>
            <a:br>
              <a:rPr lang="en-US" sz="2000" dirty="0" smtClean="0">
                <a:solidFill>
                  <a:schemeClr val="bg1"/>
                </a:solidFill>
                <a:ea typeface="Adobe Heiti Std R" pitchFamily="34" charset="-128"/>
              </a:rPr>
            </a:br>
            <a:r>
              <a:rPr lang="en-US" sz="2000" dirty="0" smtClean="0">
                <a:solidFill>
                  <a:schemeClr val="bg1"/>
                </a:solidFill>
                <a:ea typeface="Adobe Heiti Std R" pitchFamily="34" charset="-128"/>
              </a:rPr>
              <a:t>                                   molecules beyond H</a:t>
            </a:r>
            <a:r>
              <a:rPr lang="en-US" baseline="-25000" dirty="0" smtClean="0">
                <a:solidFill>
                  <a:schemeClr val="bg1"/>
                </a:solidFill>
              </a:rPr>
              <a:t>2</a:t>
            </a:r>
            <a:r>
              <a:rPr lang="en-US" sz="2000" dirty="0" smtClean="0">
                <a:solidFill>
                  <a:schemeClr val="bg1"/>
                </a:solidFill>
                <a:ea typeface="Adobe Heiti Std R" pitchFamily="34" charset="-128"/>
              </a:rPr>
              <a:t>O, N</a:t>
            </a:r>
            <a:r>
              <a:rPr lang="en-US" sz="2000" baseline="-25000" dirty="0" smtClean="0">
                <a:solidFill>
                  <a:schemeClr val="bg1"/>
                </a:solidFill>
                <a:ea typeface="Adobe Heiti Std R" pitchFamily="34" charset="-128"/>
              </a:rPr>
              <a:t>2</a:t>
            </a:r>
            <a:r>
              <a:rPr lang="en-US" sz="2000" dirty="0" smtClean="0">
                <a:solidFill>
                  <a:schemeClr val="bg1"/>
                </a:solidFill>
                <a:ea typeface="Adobe Heiti Std R" pitchFamily="34" charset="-128"/>
              </a:rPr>
              <a:t>, O</a:t>
            </a:r>
            <a:r>
              <a:rPr lang="en-US" sz="2000" baseline="-25000" dirty="0" smtClean="0">
                <a:solidFill>
                  <a:schemeClr val="bg1"/>
                </a:solidFill>
                <a:ea typeface="Adobe Heiti Std R" pitchFamily="34" charset="-128"/>
              </a:rPr>
              <a:t>2</a:t>
            </a:r>
            <a:r>
              <a:rPr lang="en-US" sz="2000" dirty="0" smtClean="0">
                <a:solidFill>
                  <a:schemeClr val="bg1"/>
                </a:solidFill>
                <a:ea typeface="Adobe Heiti Std R" pitchFamily="34" charset="-128"/>
              </a:rPr>
              <a:t>, CO</a:t>
            </a:r>
            <a:r>
              <a:rPr lang="en-US" sz="2000" baseline="-25000" dirty="0" smtClean="0">
                <a:solidFill>
                  <a:schemeClr val="bg1"/>
                </a:solidFill>
                <a:ea typeface="Adobe Heiti Std R" pitchFamily="34" charset="-128"/>
              </a:rPr>
              <a:t>2</a:t>
            </a:r>
            <a:r>
              <a:rPr lang="en-US" sz="2000" dirty="0" smtClean="0">
                <a:solidFill>
                  <a:schemeClr val="bg1"/>
                </a:solidFill>
                <a:ea typeface="Adobe Heiti Std R" pitchFamily="34" charset="-128"/>
              </a:rPr>
              <a:t>   …..  </a:t>
            </a:r>
            <a:br>
              <a:rPr lang="en-US" sz="2000" dirty="0" smtClean="0">
                <a:solidFill>
                  <a:schemeClr val="bg1"/>
                </a:solidFill>
                <a:ea typeface="Adobe Heiti Std R" pitchFamily="34" charset="-128"/>
              </a:rPr>
            </a:br>
            <a:r>
              <a:rPr lang="en-US" sz="2000" dirty="0" smtClean="0">
                <a:solidFill>
                  <a:schemeClr val="bg1"/>
                </a:solidFill>
                <a:ea typeface="Adobe Heiti Std R" pitchFamily="34" charset="-128"/>
              </a:rPr>
              <a:t>                                          …. the miracle we call chemistry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5800" y="228600"/>
            <a:ext cx="7772400" cy="1631216"/>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rPr>
              <a:t>Still cooling, calming…</a:t>
            </a:r>
          </a:p>
          <a:p>
            <a:r>
              <a:rPr lang="en-US" sz="2000" dirty="0" smtClean="0">
                <a:solidFill>
                  <a:schemeClr val="bg1"/>
                </a:solidFill>
              </a:rPr>
              <a:t>Land and air and water - bathed in sunlight …</a:t>
            </a:r>
          </a:p>
          <a:p>
            <a:r>
              <a:rPr lang="en-US" sz="2000" dirty="0" smtClean="0">
                <a:solidFill>
                  <a:schemeClr val="bg1"/>
                </a:solidFill>
              </a:rPr>
              <a:t>     coming together in a complex relationship </a:t>
            </a:r>
          </a:p>
          <a:p>
            <a:r>
              <a:rPr lang="en-US" sz="2000" dirty="0" smtClean="0">
                <a:solidFill>
                  <a:schemeClr val="bg1"/>
                </a:solidFill>
              </a:rPr>
              <a:t>     giving birth to Planet Earth </a:t>
            </a:r>
          </a:p>
          <a:p>
            <a:r>
              <a:rPr lang="en-US" sz="2000" dirty="0" smtClean="0">
                <a:solidFill>
                  <a:schemeClr val="bg1"/>
                </a:solidFill>
              </a:rPr>
              <a:t>And creating a birthplace for Life </a:t>
            </a:r>
            <a:endParaRPr lang="en-US" sz="2000" dirty="0" smtClean="0"/>
          </a:p>
        </p:txBody>
      </p:sp>
      <p:pic>
        <p:nvPicPr>
          <p:cNvPr id="7" name="Picture 6" descr="plates1b.jpg"/>
          <p:cNvPicPr>
            <a:picLocks noChangeAspect="1"/>
          </p:cNvPicPr>
          <p:nvPr/>
        </p:nvPicPr>
        <p:blipFill>
          <a:blip r:embed="rId3" cstate="screen"/>
          <a:stretch>
            <a:fillRect/>
          </a:stretch>
        </p:blipFill>
        <p:spPr>
          <a:xfrm>
            <a:off x="457200" y="1979468"/>
            <a:ext cx="6477000" cy="4268932"/>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ather1.JPG"/>
          <p:cNvPicPr>
            <a:picLocks noChangeAspect="1"/>
          </p:cNvPicPr>
          <p:nvPr/>
        </p:nvPicPr>
        <p:blipFill>
          <a:blip r:embed="rId3" cstate="screen"/>
          <a:stretch>
            <a:fillRect/>
          </a:stretch>
        </p:blipFill>
        <p:spPr>
          <a:xfrm>
            <a:off x="381000" y="1981200"/>
            <a:ext cx="6553200" cy="4346722"/>
          </a:xfrm>
          <a:prstGeom prst="rect">
            <a:avLst/>
          </a:prstGeom>
        </p:spPr>
      </p:pic>
      <p:sp>
        <p:nvSpPr>
          <p:cNvPr id="10" name="Rectangle 9"/>
          <p:cNvSpPr/>
          <p:nvPr/>
        </p:nvSpPr>
        <p:spPr>
          <a:xfrm>
            <a:off x="457200" y="0"/>
            <a:ext cx="7543800" cy="1938992"/>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rPr>
              <a:t>As Planet Earth cooled, rotated on its 24 degree tilted axis, </a:t>
            </a:r>
          </a:p>
          <a:p>
            <a:r>
              <a:rPr lang="en-US" sz="2000" dirty="0" smtClean="0">
                <a:solidFill>
                  <a:schemeClr val="bg1"/>
                </a:solidFill>
              </a:rPr>
              <a:t>       and revolved around the Sun,  </a:t>
            </a:r>
          </a:p>
          <a:p>
            <a:r>
              <a:rPr lang="en-US" sz="2000" dirty="0" smtClean="0">
                <a:solidFill>
                  <a:schemeClr val="bg1"/>
                </a:solidFill>
              </a:rPr>
              <a:t>              our daily and seasonal communion  with Sun began…. </a:t>
            </a:r>
          </a:p>
          <a:p>
            <a:r>
              <a:rPr lang="en-US" sz="2000" dirty="0" smtClean="0">
                <a:solidFill>
                  <a:schemeClr val="bg1"/>
                </a:solidFill>
              </a:rPr>
              <a:t>Gaia was awakened …</a:t>
            </a:r>
          </a:p>
          <a:p>
            <a:r>
              <a:rPr lang="en-US" sz="2000" dirty="0" smtClean="0">
                <a:solidFill>
                  <a:schemeClr val="bg1"/>
                </a:solidFill>
              </a:rPr>
              <a:t>       And responded to the daily gift of persistent Sunlight…</a:t>
            </a:r>
          </a:p>
          <a:p>
            <a:r>
              <a:rPr lang="en-US" sz="2000" dirty="0" smtClean="0">
                <a:solidFill>
                  <a:schemeClr val="bg1"/>
                </a:solidFill>
              </a:rPr>
              <a:t>The Cycles began – wind, rain, ocean currents…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76200"/>
            <a:ext cx="8077200" cy="1938992"/>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rPr>
              <a:t>Emergence continues – creating more complex molecules from nothing but primordial Hydrogen and the elements of other stars.  </a:t>
            </a:r>
          </a:p>
          <a:p>
            <a:r>
              <a:rPr lang="en-US" sz="2000" dirty="0" smtClean="0">
                <a:solidFill>
                  <a:schemeClr val="bg1"/>
                </a:solidFill>
              </a:rPr>
              <a:t>We follow the DNA trail of Complexity…</a:t>
            </a:r>
          </a:p>
          <a:p>
            <a:r>
              <a:rPr lang="en-US" sz="2000" dirty="0" smtClean="0">
                <a:solidFill>
                  <a:schemeClr val="bg1"/>
                </a:solidFill>
              </a:rPr>
              <a:t>      from the miracle of cellular Life 3.5 billion years ago</a:t>
            </a:r>
          </a:p>
          <a:p>
            <a:r>
              <a:rPr lang="en-US" sz="2000" dirty="0" smtClean="0">
                <a:solidFill>
                  <a:schemeClr val="bg1"/>
                </a:solidFill>
              </a:rPr>
              <a:t>            to  multi-cell Life (Eukaryotes) 1.2 billion years ago</a:t>
            </a:r>
          </a:p>
          <a:p>
            <a:r>
              <a:rPr lang="en-US" sz="2000" dirty="0" smtClean="0">
                <a:solidFill>
                  <a:schemeClr val="bg1"/>
                </a:solidFill>
              </a:rPr>
              <a:t>                to sea coral, fish (700mya), plants (300mya) </a:t>
            </a:r>
            <a:endParaRPr lang="en-US" sz="2000" i="1" dirty="0" smtClean="0"/>
          </a:p>
        </p:txBody>
      </p:sp>
      <p:pic>
        <p:nvPicPr>
          <p:cNvPr id="6" name="Picture 5" descr="Evolution-diagram_op_800x467.jpg"/>
          <p:cNvPicPr>
            <a:picLocks noChangeAspect="1"/>
          </p:cNvPicPr>
          <p:nvPr/>
        </p:nvPicPr>
        <p:blipFill>
          <a:blip r:embed="rId3" cstate="screen"/>
          <a:stretch>
            <a:fillRect/>
          </a:stretch>
        </p:blipFill>
        <p:spPr>
          <a:xfrm>
            <a:off x="457200" y="1981200"/>
            <a:ext cx="7620000" cy="4448175"/>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48400" y="304800"/>
            <a:ext cx="2286000" cy="1323439"/>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rPr>
              <a:t>The </a:t>
            </a:r>
            <a:r>
              <a:rPr lang="en-US" sz="2000" dirty="0" err="1" smtClean="0">
                <a:solidFill>
                  <a:schemeClr val="bg1"/>
                </a:solidFill>
              </a:rPr>
              <a:t>Phylogenetic</a:t>
            </a:r>
            <a:r>
              <a:rPr lang="en-US" sz="2000" dirty="0" smtClean="0">
                <a:solidFill>
                  <a:schemeClr val="bg1"/>
                </a:solidFill>
              </a:rPr>
              <a:t> Tree of Life </a:t>
            </a:r>
          </a:p>
          <a:p>
            <a:r>
              <a:rPr lang="en-US" sz="2000" dirty="0" smtClean="0">
                <a:solidFill>
                  <a:schemeClr val="bg1"/>
                </a:solidFill>
              </a:rPr>
              <a:t>based on the evolution of DNA </a:t>
            </a:r>
            <a:endParaRPr lang="en-US" sz="2000" i="1" dirty="0" smtClean="0"/>
          </a:p>
        </p:txBody>
      </p:sp>
      <p:pic>
        <p:nvPicPr>
          <p:cNvPr id="11" name="Picture 10" descr="TreeOfLifeA.jpg">
            <a:hlinkClick r:id="rId3"/>
          </p:cNvPr>
          <p:cNvPicPr>
            <a:picLocks noChangeAspect="1"/>
          </p:cNvPicPr>
          <p:nvPr/>
        </p:nvPicPr>
        <p:blipFill>
          <a:blip r:embed="rId4" cstate="screen"/>
          <a:stretch>
            <a:fillRect/>
          </a:stretch>
        </p:blipFill>
        <p:spPr>
          <a:xfrm>
            <a:off x="381000" y="0"/>
            <a:ext cx="5767673" cy="6858000"/>
          </a:xfrm>
          <a:prstGeom prst="rect">
            <a:avLst/>
          </a:prstGeom>
        </p:spPr>
      </p:pic>
      <p:pic>
        <p:nvPicPr>
          <p:cNvPr id="4" name="Picture 3" descr="TreeOfLifeProject.jpg">
            <a:hlinkClick r:id="rId5"/>
          </p:cNvPr>
          <p:cNvPicPr>
            <a:picLocks noChangeAspect="1"/>
          </p:cNvPicPr>
          <p:nvPr/>
        </p:nvPicPr>
        <p:blipFill>
          <a:blip r:embed="rId6" cstate="screen"/>
          <a:stretch>
            <a:fillRect/>
          </a:stretch>
        </p:blipFill>
        <p:spPr>
          <a:xfrm>
            <a:off x="3693320" y="3048000"/>
            <a:ext cx="3317080" cy="3733799"/>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57200"/>
            <a:ext cx="8153400" cy="409342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r>
              <a:rPr lang="en-US" sz="2000" i="1" dirty="0" smtClean="0"/>
              <a:t>… all the creatures on this planet share striking commonalities even as they diverged for over 3 billion years</a:t>
            </a:r>
          </a:p>
          <a:p>
            <a:endParaRPr lang="en-US" sz="2000" i="1" dirty="0" smtClean="0"/>
          </a:p>
          <a:p>
            <a:r>
              <a:rPr lang="en-US" sz="2000" i="1" dirty="0" smtClean="0"/>
              <a:t>All have genomes inscribed in DNA that use the same triplet genetic code; </a:t>
            </a:r>
          </a:p>
          <a:p>
            <a:r>
              <a:rPr lang="en-US" sz="2000" i="1" dirty="0" smtClean="0"/>
              <a:t>all share metabolic pathways and patterns of protein synthesis; </a:t>
            </a:r>
          </a:p>
          <a:p>
            <a:r>
              <a:rPr lang="en-US" sz="2000" i="1" dirty="0" smtClean="0"/>
              <a:t>all use many of the same protein building blocks; the list is very long. </a:t>
            </a:r>
          </a:p>
          <a:p>
            <a:endParaRPr lang="en-US" sz="2000" i="1" dirty="0" smtClean="0"/>
          </a:p>
          <a:p>
            <a:r>
              <a:rPr lang="en-US" sz="2000" i="1" dirty="0" smtClean="0"/>
              <a:t>…some 3 billion years ago, a group of single-celled creatures come up with a core set of arrangements for generating cells that was then utilized by all subsequent evolutionary lines as they moved into every corner and crevice of the planet, novelty upon novelty, extinction upon extinction, generating the web [The Tree of Life] we now behold and within which we are embedded…..               Ursula </a:t>
            </a:r>
            <a:r>
              <a:rPr lang="en-US" sz="2000" i="1" dirty="0" err="1" smtClean="0"/>
              <a:t>Goodenough</a:t>
            </a:r>
            <a:endParaRPr lang="en-US" sz="2000" dirty="0"/>
          </a:p>
        </p:txBody>
      </p:sp>
      <p:sp>
        <p:nvSpPr>
          <p:cNvPr id="8" name="Rectangle 7"/>
          <p:cNvSpPr/>
          <p:nvPr/>
        </p:nvSpPr>
        <p:spPr>
          <a:xfrm>
            <a:off x="457200" y="5181600"/>
            <a:ext cx="7924800" cy="923330"/>
          </a:xfrm>
          <a:prstGeom prst="rect">
            <a:avLst/>
          </a:prstGeom>
          <a:solidFill>
            <a:srgbClr val="FFC000"/>
          </a:solidFill>
        </p:spPr>
        <p:txBody>
          <a:bodyPr wrap="square">
            <a:spAutoFit/>
          </a:bodyPr>
          <a:lstStyle/>
          <a:p>
            <a:r>
              <a:rPr lang="en-US" dirty="0" smtClean="0"/>
              <a:t>[Ref: </a:t>
            </a:r>
            <a:r>
              <a:rPr lang="en-US" b="1" dirty="0" smtClean="0"/>
              <a:t>Chapter 30:  </a:t>
            </a:r>
            <a:r>
              <a:rPr lang="en-US" b="1" dirty="0" smtClean="0">
                <a:hlinkClick r:id="rId3"/>
              </a:rPr>
              <a:t>Ecomorality:  Toward Ethics of Sustainability</a:t>
            </a:r>
            <a:r>
              <a:rPr lang="en-US" dirty="0" smtClean="0"/>
              <a:t>, by Ursula </a:t>
            </a:r>
            <a:r>
              <a:rPr lang="en-US" dirty="0" err="1" smtClean="0"/>
              <a:t>Goodenough</a:t>
            </a:r>
            <a:r>
              <a:rPr lang="en-US" dirty="0" smtClean="0"/>
              <a:t>;  from </a:t>
            </a:r>
            <a:r>
              <a:rPr lang="en-US" i="1" dirty="0" smtClean="0"/>
              <a:t>“</a:t>
            </a:r>
            <a:r>
              <a:rPr lang="en-US" b="1" i="1" dirty="0" smtClean="0"/>
              <a:t>A Pivotal Moment:  Population, Justice &amp; the Environmental Challenge</a:t>
            </a:r>
            <a:r>
              <a:rPr lang="en-US" i="1" dirty="0" smtClean="0"/>
              <a:t>,”   edited by Laurie </a:t>
            </a:r>
            <a:r>
              <a:rPr lang="en-US" i="1" dirty="0" err="1" smtClean="0"/>
              <a:t>Mazer</a:t>
            </a:r>
            <a:r>
              <a:rPr lang="en-US" i="1" dirty="0" smtClean="0"/>
              <a:t>.</a:t>
            </a:r>
            <a:r>
              <a:rPr lang="en-US" dirty="0" smtClean="0"/>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rner1a.jpg"/>
          <p:cNvPicPr>
            <a:picLocks noChangeAspect="1"/>
          </p:cNvPicPr>
          <p:nvPr/>
        </p:nvPicPr>
        <p:blipFill>
          <a:blip r:embed="rId3" cstate="screen"/>
          <a:stretch>
            <a:fillRect/>
          </a:stretch>
        </p:blipFill>
        <p:spPr>
          <a:xfrm>
            <a:off x="304800" y="1705309"/>
            <a:ext cx="2895600" cy="4291661"/>
          </a:xfrm>
          <a:prstGeom prst="rect">
            <a:avLst/>
          </a:prstGeom>
        </p:spPr>
      </p:pic>
      <p:pic>
        <p:nvPicPr>
          <p:cNvPr id="10" name="Picture 9" descr="corner2a.jpg"/>
          <p:cNvPicPr>
            <a:picLocks noChangeAspect="1"/>
          </p:cNvPicPr>
          <p:nvPr/>
        </p:nvPicPr>
        <p:blipFill>
          <a:blip r:embed="rId4" cstate="screen"/>
          <a:stretch>
            <a:fillRect/>
          </a:stretch>
        </p:blipFill>
        <p:spPr>
          <a:xfrm>
            <a:off x="5623511" y="1653570"/>
            <a:ext cx="2606089" cy="4572000"/>
          </a:xfrm>
          <a:prstGeom prst="rect">
            <a:avLst/>
          </a:prstGeom>
        </p:spPr>
      </p:pic>
      <p:pic>
        <p:nvPicPr>
          <p:cNvPr id="11" name="Picture 10" descr="Ursala3PrimateFamilyTree.jpg"/>
          <p:cNvPicPr>
            <a:picLocks noChangeAspect="1"/>
          </p:cNvPicPr>
          <p:nvPr/>
        </p:nvPicPr>
        <p:blipFill>
          <a:blip r:embed="rId5" cstate="screen"/>
          <a:stretch>
            <a:fillRect/>
          </a:stretch>
        </p:blipFill>
        <p:spPr>
          <a:xfrm>
            <a:off x="3048000" y="4370832"/>
            <a:ext cx="2712720" cy="2487168"/>
          </a:xfrm>
          <a:prstGeom prst="rect">
            <a:avLst/>
          </a:prstGeom>
        </p:spPr>
      </p:pic>
      <p:sp>
        <p:nvSpPr>
          <p:cNvPr id="13" name="TextBox 12"/>
          <p:cNvSpPr txBox="1"/>
          <p:nvPr/>
        </p:nvSpPr>
        <p:spPr>
          <a:xfrm>
            <a:off x="609600" y="95071"/>
            <a:ext cx="7315200" cy="16312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We share 95 per cent of our genetic material with our closest </a:t>
            </a:r>
          </a:p>
          <a:p>
            <a:r>
              <a:rPr lang="en-US" sz="2000" dirty="0" smtClean="0">
                <a:solidFill>
                  <a:schemeClr val="bg1"/>
                </a:solidFill>
              </a:rPr>
              <a:t>living relatives, chimps [Ref 1].  </a:t>
            </a:r>
          </a:p>
          <a:p>
            <a:r>
              <a:rPr lang="en-US" sz="2000" dirty="0" smtClean="0">
                <a:solidFill>
                  <a:schemeClr val="bg1"/>
                </a:solidFill>
              </a:rPr>
              <a:t>  </a:t>
            </a:r>
          </a:p>
          <a:p>
            <a:r>
              <a:rPr lang="en-US" sz="2000" dirty="0" smtClean="0">
                <a:solidFill>
                  <a:schemeClr val="bg1"/>
                </a:solidFill>
              </a:rPr>
              <a:t>Our oldest modern human ancestors were in Africa </a:t>
            </a:r>
            <a:br>
              <a:rPr lang="en-US" sz="2000" dirty="0" smtClean="0">
                <a:solidFill>
                  <a:schemeClr val="bg1"/>
                </a:solidFill>
              </a:rPr>
            </a:br>
            <a:r>
              <a:rPr lang="en-US" sz="2000" dirty="0" smtClean="0">
                <a:solidFill>
                  <a:schemeClr val="bg1"/>
                </a:solidFill>
              </a:rPr>
              <a:t>200,000 years ago.   [Ref 2] </a:t>
            </a:r>
            <a:endParaRPr lang="en-US" sz="1600" dirty="0">
              <a:latin typeface="Papyrus" pitchFamily="66" charset="0"/>
            </a:endParaRPr>
          </a:p>
        </p:txBody>
      </p:sp>
      <p:sp>
        <p:nvSpPr>
          <p:cNvPr id="14" name="TextBox 13"/>
          <p:cNvSpPr txBox="1"/>
          <p:nvPr/>
        </p:nvSpPr>
        <p:spPr>
          <a:xfrm>
            <a:off x="228600" y="6073170"/>
            <a:ext cx="2743200" cy="784830"/>
          </a:xfrm>
          <a:prstGeom prst="rect">
            <a:avLst/>
          </a:prstGeom>
          <a:noFill/>
        </p:spPr>
        <p:txBody>
          <a:bodyPr wrap="square" rtlCol="0">
            <a:spAutoFit/>
          </a:bodyPr>
          <a:lstStyle/>
          <a:p>
            <a:r>
              <a:rPr lang="en-US" sz="900" dirty="0" smtClean="0"/>
              <a:t>Ref 1:   Roy Britten , California Institute of Technology, </a:t>
            </a:r>
            <a:br>
              <a:rPr lang="en-US" sz="900" dirty="0" smtClean="0"/>
            </a:br>
            <a:r>
              <a:rPr lang="en-US" sz="900" i="1" dirty="0" smtClean="0"/>
              <a:t>Proceedings of the National Academy of Sciences</a:t>
            </a:r>
            <a:r>
              <a:rPr lang="en-US" sz="900" dirty="0" smtClean="0"/>
              <a:t> (DOI: 10.1073/pnas.172510699</a:t>
            </a:r>
          </a:p>
          <a:p>
            <a:r>
              <a:rPr lang="en-US" sz="900" dirty="0" smtClean="0"/>
              <a:t>Ref 2:   2006 National Geographic Society</a:t>
            </a:r>
          </a:p>
          <a:p>
            <a:endParaRPr lang="en-US" sz="9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1000" y="0"/>
            <a:ext cx="8077200" cy="1015663"/>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rPr>
              <a:t>Modern Humans - Out of Africa…</a:t>
            </a:r>
          </a:p>
          <a:p>
            <a:r>
              <a:rPr lang="en-US" sz="2000" dirty="0" smtClean="0">
                <a:solidFill>
                  <a:schemeClr val="bg1"/>
                </a:solidFill>
              </a:rPr>
              <a:t>      Into Europe 30,000-40,000 years ago…</a:t>
            </a:r>
          </a:p>
          <a:p>
            <a:r>
              <a:rPr lang="en-US" sz="2000" dirty="0" smtClean="0">
                <a:solidFill>
                  <a:schemeClr val="bg1"/>
                </a:solidFill>
              </a:rPr>
              <a:t>             Into North America 15,000-20,000 years ago…</a:t>
            </a:r>
            <a:endParaRPr lang="en-US" sz="2000" i="1" dirty="0" smtClean="0"/>
          </a:p>
        </p:txBody>
      </p:sp>
      <p:pic>
        <p:nvPicPr>
          <p:cNvPr id="6" name="Picture 5" descr="mp_download.jpg"/>
          <p:cNvPicPr>
            <a:picLocks noChangeAspect="1"/>
          </p:cNvPicPr>
          <p:nvPr/>
        </p:nvPicPr>
        <p:blipFill>
          <a:blip r:embed="rId3" cstate="screen"/>
          <a:stretch>
            <a:fillRect/>
          </a:stretch>
        </p:blipFill>
        <p:spPr>
          <a:xfrm>
            <a:off x="381000" y="979713"/>
            <a:ext cx="7315200" cy="5878286"/>
          </a:xfrm>
          <a:prstGeom prst="rect">
            <a:avLst/>
          </a:prstGeom>
        </p:spPr>
      </p:pic>
      <p:sp>
        <p:nvSpPr>
          <p:cNvPr id="10" name="TextBox 9"/>
          <p:cNvSpPr txBox="1"/>
          <p:nvPr/>
        </p:nvSpPr>
        <p:spPr>
          <a:xfrm>
            <a:off x="6934200" y="457200"/>
            <a:ext cx="184731" cy="369332"/>
          </a:xfrm>
          <a:prstGeom prst="rect">
            <a:avLst/>
          </a:prstGeom>
          <a:noFill/>
        </p:spPr>
        <p:txBody>
          <a:bodyPr wrap="none" rtlCol="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715962"/>
          </a:xfrm>
        </p:spPr>
        <p:txBody>
          <a:bodyPr>
            <a:normAutofit fontScale="90000"/>
          </a:bodyPr>
          <a:lstStyle/>
          <a:p>
            <a:r>
              <a:rPr lang="en-US" dirty="0" smtClean="0"/>
              <a:t>Terminology</a:t>
            </a:r>
            <a:endParaRPr lang="en-US" dirty="0"/>
          </a:p>
        </p:txBody>
      </p:sp>
      <p:sp>
        <p:nvSpPr>
          <p:cNvPr id="3" name="Content Placeholder 2"/>
          <p:cNvSpPr>
            <a:spLocks noGrp="1"/>
          </p:cNvSpPr>
          <p:nvPr>
            <p:ph idx="1"/>
          </p:nvPr>
        </p:nvSpPr>
        <p:spPr>
          <a:xfrm>
            <a:off x="0" y="838201"/>
            <a:ext cx="8534400" cy="5638800"/>
          </a:xfrm>
        </p:spPr>
        <p:txBody>
          <a:bodyPr>
            <a:normAutofit fontScale="85000" lnSpcReduction="10000"/>
          </a:bodyPr>
          <a:lstStyle/>
          <a:p>
            <a:r>
              <a:rPr lang="en-US" b="1" dirty="0" smtClean="0"/>
              <a:t>Emergence</a:t>
            </a:r>
            <a:r>
              <a:rPr lang="en-US" dirty="0" smtClean="0"/>
              <a:t>: Something more </a:t>
            </a:r>
            <a:r>
              <a:rPr lang="en-US" dirty="0" smtClean="0">
                <a:solidFill>
                  <a:schemeClr val="tx2">
                    <a:lumMod val="60000"/>
                    <a:lumOff val="40000"/>
                  </a:schemeClr>
                </a:solidFill>
              </a:rPr>
              <a:t>(complex) </a:t>
            </a:r>
            <a:r>
              <a:rPr lang="en-US" dirty="0" smtClean="0"/>
              <a:t>from nothing but </a:t>
            </a:r>
            <a:r>
              <a:rPr lang="en-US" dirty="0" smtClean="0">
                <a:solidFill>
                  <a:schemeClr val="tx2">
                    <a:lumMod val="60000"/>
                    <a:lumOff val="40000"/>
                  </a:schemeClr>
                </a:solidFill>
              </a:rPr>
              <a:t>(what already exists) </a:t>
            </a:r>
            <a:r>
              <a:rPr lang="en-US" dirty="0" smtClean="0"/>
              <a:t>as a result of new relationships</a:t>
            </a:r>
          </a:p>
          <a:p>
            <a:pPr lvl="1"/>
            <a:r>
              <a:rPr lang="en-US" dirty="0" smtClean="0"/>
              <a:t>Example:  Water(H</a:t>
            </a:r>
            <a:r>
              <a:rPr lang="en-US" baseline="-25000" dirty="0" smtClean="0"/>
              <a:t>2</a:t>
            </a:r>
            <a:r>
              <a:rPr lang="en-US" dirty="0" smtClean="0"/>
              <a:t>O) is something more from nothing but H &amp; O </a:t>
            </a:r>
          </a:p>
          <a:p>
            <a:pPr lvl="1"/>
            <a:r>
              <a:rPr lang="en-US" dirty="0" smtClean="0"/>
              <a:t>Example:  A nation is something more from nothing but people in a new relationship   </a:t>
            </a:r>
          </a:p>
          <a:p>
            <a:r>
              <a:rPr lang="en-US" b="1" dirty="0" smtClean="0"/>
              <a:t>Attraction</a:t>
            </a:r>
            <a:r>
              <a:rPr lang="en-US" dirty="0" smtClean="0"/>
              <a:t> (natural) – 4 forces that help us describe observable nature </a:t>
            </a:r>
          </a:p>
          <a:p>
            <a:pPr lvl="1"/>
            <a:r>
              <a:rPr lang="en-US" dirty="0" smtClean="0"/>
              <a:t>Strong Nuclear Forces, Weak Nuclear Forces, Gravitational Forces (Astrophysics, Cosmology,…), Electromagnetic Forces (Chemistry, Biology,…)</a:t>
            </a:r>
          </a:p>
          <a:p>
            <a:pPr lvl="1"/>
            <a:r>
              <a:rPr lang="en-US" i="1" dirty="0" smtClean="0"/>
              <a:t>Note: 95.4% of the Cosmos  is not observable and referred to as “dark matter” &amp; “dark energy”    The observable 4.6% is directly traceable back  13.7 billion years to the initial Light.  Everything observable might be considered the Children of the Light. </a:t>
            </a:r>
          </a:p>
          <a:p>
            <a:r>
              <a:rPr lang="en-US" b="1" dirty="0" smtClean="0"/>
              <a:t>Attraction </a:t>
            </a:r>
            <a:r>
              <a:rPr lang="en-US" dirty="0" smtClean="0"/>
              <a:t>(natural with help from humans)</a:t>
            </a:r>
          </a:p>
          <a:p>
            <a:pPr lvl="1"/>
            <a:r>
              <a:rPr lang="en-US" dirty="0" smtClean="0"/>
              <a:t>Emergence of Tools: a natural piece of flint chipped away to expose a sharp cutting edge</a:t>
            </a:r>
          </a:p>
          <a:p>
            <a:pPr lvl="1"/>
            <a:r>
              <a:rPr lang="en-US" dirty="0" smtClean="0"/>
              <a:t> Emergence of New Materials:  Bring Iron together with 11% Chromium to make Stainless Steel</a:t>
            </a:r>
          </a:p>
          <a:p>
            <a:pPr lvl="1"/>
            <a:r>
              <a:rPr lang="en-US" dirty="0" smtClean="0"/>
              <a:t>Emergence of New Stuff:  Just look around</a:t>
            </a:r>
          </a:p>
          <a:p>
            <a:r>
              <a:rPr lang="en-US" b="1" dirty="0" smtClean="0"/>
              <a:t>Attraction</a:t>
            </a:r>
            <a:r>
              <a:rPr lang="en-US" dirty="0" smtClean="0"/>
              <a:t> (human based) – innumerable “forces of attraction” created by conscious beings </a:t>
            </a:r>
          </a:p>
          <a:p>
            <a:pPr lvl="1"/>
            <a:r>
              <a:rPr lang="en-US" dirty="0" smtClean="0"/>
              <a:t>Examples: Family Bonds, National Fervor, Religious Beliefs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228600"/>
            <a:ext cx="8686800" cy="6629400"/>
          </a:xfrm>
        </p:spPr>
        <p:txBody>
          <a:bodyPr>
            <a:noAutofit/>
          </a:bodyPr>
          <a:lstStyle/>
          <a:p>
            <a:pPr algn="ctr"/>
            <a:r>
              <a:rPr lang="en-US" sz="2800" b="1" dirty="0" smtClean="0"/>
              <a:t>Awakening the Cosmos Within: </a:t>
            </a:r>
          </a:p>
          <a:p>
            <a:pPr algn="ctr"/>
            <a:r>
              <a:rPr lang="en-US" sz="1800" b="1" dirty="0" smtClean="0"/>
              <a:t>Preparing Ourselves for the Great Work of Our Era</a:t>
            </a:r>
            <a:r>
              <a:rPr lang="en-US" sz="2800" b="1" dirty="0" smtClean="0"/>
              <a:t/>
            </a:r>
            <a:br>
              <a:rPr lang="en-US" sz="2800" b="1" dirty="0" smtClean="0"/>
            </a:br>
            <a:r>
              <a:rPr lang="en-US" sz="1800" dirty="0" smtClean="0"/>
              <a:t>Rev. Gail Collins-</a:t>
            </a:r>
            <a:r>
              <a:rPr lang="en-US" sz="1800" dirty="0" err="1" smtClean="0"/>
              <a:t>Ranadive</a:t>
            </a:r>
            <a:r>
              <a:rPr lang="en-US" sz="1800" dirty="0" smtClean="0"/>
              <a:t/>
            </a:r>
            <a:br>
              <a:rPr lang="en-US" sz="1800" dirty="0" smtClean="0"/>
            </a:br>
            <a:r>
              <a:rPr lang="en-US" sz="1800" dirty="0" smtClean="0"/>
              <a:t>Milt Hetrick</a:t>
            </a:r>
            <a:endParaRPr lang="en-US" sz="2800" b="1" dirty="0" smtClean="0"/>
          </a:p>
          <a:p>
            <a:r>
              <a:rPr lang="en-US" sz="1600" b="1" dirty="0" smtClean="0">
                <a:solidFill>
                  <a:schemeClr val="tx2">
                    <a:lumMod val="60000"/>
                    <a:lumOff val="40000"/>
                  </a:schemeClr>
                </a:solidFill>
              </a:rPr>
              <a:t> Friday Evening</a:t>
            </a:r>
          </a:p>
          <a:p>
            <a:r>
              <a:rPr lang="en-US" sz="1600" i="1" dirty="0" smtClean="0"/>
              <a:t>Ingathering/Overview </a:t>
            </a:r>
            <a:r>
              <a:rPr lang="en-US" sz="1600" b="1" dirty="0" smtClean="0"/>
              <a:t>						7:00 PM </a:t>
            </a:r>
          </a:p>
          <a:p>
            <a:r>
              <a:rPr lang="en-US" sz="1600" b="1" dirty="0" smtClean="0"/>
              <a:t>The Universe Story/ Big History/ Epic of Evolution/ History of Nature</a:t>
            </a:r>
            <a:r>
              <a:rPr lang="en-US" sz="1600" dirty="0" smtClean="0"/>
              <a:t>	</a:t>
            </a:r>
            <a:r>
              <a:rPr lang="en-US" sz="1600" i="1" dirty="0" smtClean="0"/>
              <a:t>Slide Show (Milt)</a:t>
            </a:r>
            <a:br>
              <a:rPr lang="en-US" sz="1600" i="1" dirty="0" smtClean="0"/>
            </a:br>
            <a:r>
              <a:rPr lang="en-US" sz="1600" i="1" dirty="0" smtClean="0"/>
              <a:t>              – Going Back 13.7 Billion Years</a:t>
            </a:r>
            <a:endParaRPr lang="en-US" sz="1400" i="1" dirty="0" smtClean="0"/>
          </a:p>
          <a:p>
            <a:r>
              <a:rPr lang="en-US" sz="1600" b="1" dirty="0" smtClean="0"/>
              <a:t>“Out of the Stars” </a:t>
            </a:r>
            <a:r>
              <a:rPr lang="en-US" sz="1600" dirty="0" smtClean="0"/>
              <a:t>by Robert Weston                                </a:t>
            </a:r>
            <a:r>
              <a:rPr lang="en-US" sz="1400" dirty="0" smtClean="0"/>
              <a:t>			</a:t>
            </a:r>
            <a:r>
              <a:rPr lang="en-US" sz="1600" dirty="0" smtClean="0"/>
              <a:t>Reading	 </a:t>
            </a:r>
            <a:r>
              <a:rPr lang="en-US" sz="1600" b="1" dirty="0" smtClean="0"/>
              <a:t>8:00  PM </a:t>
            </a:r>
            <a:endParaRPr lang="en-US" sz="1400" dirty="0" smtClean="0"/>
          </a:p>
          <a:p>
            <a:r>
              <a:rPr lang="en-US" sz="1600" b="1" dirty="0" smtClean="0"/>
              <a:t> Discerning your Elemental Self:   </a:t>
            </a:r>
            <a:r>
              <a:rPr lang="en-US" sz="1600" b="1" i="1" dirty="0" smtClean="0"/>
              <a:t>Light, Earth, Air, Water</a:t>
            </a:r>
            <a:r>
              <a:rPr lang="en-US" sz="1600" b="1" dirty="0" smtClean="0"/>
              <a:t>     </a:t>
            </a:r>
            <a:r>
              <a:rPr lang="en-US" sz="1600" dirty="0" smtClean="0"/>
              <a:t>               	</a:t>
            </a:r>
            <a:r>
              <a:rPr lang="en-US" sz="1600" i="1" dirty="0" smtClean="0"/>
              <a:t>Writing Exercise (Gail)</a:t>
            </a:r>
            <a:r>
              <a:rPr lang="en-US" sz="1600" dirty="0" smtClean="0"/>
              <a:t>  </a:t>
            </a:r>
          </a:p>
          <a:p>
            <a:endParaRPr lang="en-US" sz="1400" dirty="0" smtClean="0"/>
          </a:p>
          <a:p>
            <a:r>
              <a:rPr lang="en-US" sz="1600" b="1" dirty="0" smtClean="0">
                <a:solidFill>
                  <a:schemeClr val="tx2">
                    <a:lumMod val="60000"/>
                    <a:lumOff val="40000"/>
                  </a:schemeClr>
                </a:solidFill>
              </a:rPr>
              <a:t>Saturday Morning							</a:t>
            </a:r>
          </a:p>
          <a:p>
            <a:r>
              <a:rPr lang="en-US" sz="1600" i="1" dirty="0" smtClean="0"/>
              <a:t>Opening and Check In 						</a:t>
            </a:r>
            <a:r>
              <a:rPr lang="en-US" sz="1600" b="1" dirty="0" smtClean="0"/>
              <a:t> 9:00 AM </a:t>
            </a:r>
            <a:r>
              <a:rPr lang="en-US" sz="1600" i="1" dirty="0" smtClean="0"/>
              <a:t>	</a:t>
            </a:r>
            <a:endParaRPr lang="en-US" sz="1600" dirty="0" smtClean="0"/>
          </a:p>
          <a:p>
            <a:r>
              <a:rPr lang="en-US" sz="1600" b="1" dirty="0" smtClean="0"/>
              <a:t>Embedding ourselves in the Story:        </a:t>
            </a:r>
            <a:r>
              <a:rPr lang="en-US" sz="1600" b="1" i="1" dirty="0" smtClean="0"/>
              <a:t> </a:t>
            </a:r>
            <a:r>
              <a:rPr lang="en-US" sz="1600" i="1" dirty="0" smtClean="0"/>
              <a:t>			                   Writing Exercises (Gail)</a:t>
            </a:r>
            <a:endParaRPr lang="en-US" sz="1600" dirty="0" smtClean="0"/>
          </a:p>
          <a:p>
            <a:r>
              <a:rPr lang="en-US" sz="1600" dirty="0" smtClean="0"/>
              <a:t>	Cosmic Differentiation, Subjectivity, Communion</a:t>
            </a:r>
            <a:br>
              <a:rPr lang="en-US" sz="1600" dirty="0" smtClean="0"/>
            </a:br>
            <a:r>
              <a:rPr lang="en-US" sz="1600" dirty="0" smtClean="0"/>
              <a:t>	Time’s Dimensions: Everyday, Eternal, Emergent</a:t>
            </a:r>
            <a:br>
              <a:rPr lang="en-US" sz="1600" dirty="0" smtClean="0"/>
            </a:br>
            <a:r>
              <a:rPr lang="en-US" sz="1600" dirty="0" smtClean="0"/>
              <a:t>	Deep Time / Sacred Space / Quantum Self</a:t>
            </a:r>
            <a:br>
              <a:rPr lang="en-US" sz="1600" dirty="0" smtClean="0"/>
            </a:br>
            <a:r>
              <a:rPr lang="en-US" sz="1600" dirty="0" smtClean="0"/>
              <a:t>	Reframing Past, Present, Future</a:t>
            </a:r>
          </a:p>
          <a:p>
            <a:r>
              <a:rPr lang="en-US" sz="1600" i="1" dirty="0" smtClean="0"/>
              <a:t>Lunch </a:t>
            </a:r>
            <a:r>
              <a:rPr lang="en-US" sz="1600" b="1" i="1" dirty="0" smtClean="0"/>
              <a:t>								1-1:30 PM  </a:t>
            </a:r>
            <a:endParaRPr lang="en-US" sz="1600" b="1" dirty="0" smtClean="0"/>
          </a:p>
          <a:p>
            <a:endParaRPr lang="en-US" sz="1400" b="1" dirty="0" smtClean="0">
              <a:solidFill>
                <a:schemeClr val="tx2">
                  <a:lumMod val="60000"/>
                  <a:lumOff val="40000"/>
                </a:schemeClr>
              </a:solidFill>
            </a:endParaRPr>
          </a:p>
          <a:p>
            <a:r>
              <a:rPr lang="en-US" sz="1400" dirty="0" smtClean="0"/>
              <a:t>	</a:t>
            </a:r>
            <a:endParaRPr lang="en-US" sz="11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rsala2a.jpg"/>
          <p:cNvPicPr>
            <a:picLocks noChangeAspect="1"/>
          </p:cNvPicPr>
          <p:nvPr/>
        </p:nvPicPr>
        <p:blipFill>
          <a:blip r:embed="rId2" cstate="screen"/>
          <a:stretch>
            <a:fillRect/>
          </a:stretch>
        </p:blipFill>
        <p:spPr>
          <a:xfrm>
            <a:off x="0" y="1768264"/>
            <a:ext cx="3924658" cy="5089736"/>
          </a:xfrm>
          <a:prstGeom prst="rect">
            <a:avLst/>
          </a:prstGeom>
        </p:spPr>
      </p:pic>
      <p:pic>
        <p:nvPicPr>
          <p:cNvPr id="10" name="Picture 9" descr="hominidae-cranial-capacity.jpg"/>
          <p:cNvPicPr>
            <a:picLocks noChangeAspect="1"/>
          </p:cNvPicPr>
          <p:nvPr/>
        </p:nvPicPr>
        <p:blipFill>
          <a:blip r:embed="rId3" cstate="screen"/>
          <a:stretch>
            <a:fillRect/>
          </a:stretch>
        </p:blipFill>
        <p:spPr>
          <a:xfrm>
            <a:off x="3733800" y="1768264"/>
            <a:ext cx="5419725" cy="3655801"/>
          </a:xfrm>
          <a:prstGeom prst="rect">
            <a:avLst/>
          </a:prstGeom>
        </p:spPr>
      </p:pic>
      <p:sp>
        <p:nvSpPr>
          <p:cNvPr id="11" name="TextBox 10"/>
          <p:cNvSpPr txBox="1"/>
          <p:nvPr/>
        </p:nvSpPr>
        <p:spPr>
          <a:xfrm>
            <a:off x="533400" y="152400"/>
            <a:ext cx="800100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We have evolved with a brain to be the “eye”…</a:t>
            </a:r>
          </a:p>
          <a:p>
            <a:r>
              <a:rPr lang="en-US" sz="2400" dirty="0" smtClean="0">
                <a:solidFill>
                  <a:schemeClr val="bg1"/>
                </a:solidFill>
              </a:rPr>
              <a:t>       of the Planet, of the Solar System, and more?</a:t>
            </a:r>
          </a:p>
          <a:p>
            <a:r>
              <a:rPr lang="en-US" sz="2400" dirty="0" smtClean="0">
                <a:solidFill>
                  <a:schemeClr val="bg1"/>
                </a:solidFill>
              </a:rPr>
              <a:t>Nature’s 13.7 billion year plan to convert  light</a:t>
            </a:r>
            <a:br>
              <a:rPr lang="en-US" sz="2400" dirty="0" smtClean="0">
                <a:solidFill>
                  <a:schemeClr val="bg1"/>
                </a:solidFill>
              </a:rPr>
            </a:br>
            <a:r>
              <a:rPr lang="en-US" sz="2400" dirty="0" smtClean="0">
                <a:solidFill>
                  <a:schemeClr val="bg1"/>
                </a:solidFill>
              </a:rPr>
              <a:t>        into consciousness.</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Brain1a.jpg"/>
          <p:cNvPicPr>
            <a:picLocks noGrp="1" noChangeAspect="1"/>
          </p:cNvPicPr>
          <p:nvPr>
            <p:ph type="pic" sz="quarter" idx="10"/>
          </p:nvPr>
        </p:nvPicPr>
        <p:blipFill>
          <a:blip r:embed="rId2" cstate="screen"/>
          <a:srcRect/>
          <a:stretch>
            <a:fillRect/>
          </a:stretch>
        </p:blipFill>
        <p:spPr>
          <a:xfrm>
            <a:off x="762000" y="685800"/>
            <a:ext cx="7162800" cy="4572000"/>
          </a:xfrm>
        </p:spPr>
      </p:pic>
      <p:sp>
        <p:nvSpPr>
          <p:cNvPr id="3" name="TextBox 2"/>
          <p:cNvSpPr txBox="1"/>
          <p:nvPr/>
        </p:nvSpPr>
        <p:spPr>
          <a:xfrm>
            <a:off x="152400" y="4397276"/>
            <a:ext cx="8610600" cy="2308324"/>
          </a:xfrm>
          <a:prstGeom prst="rect">
            <a:avLst/>
          </a:prstGeom>
          <a:solidFill>
            <a:schemeClr val="tx2">
              <a:lumMod val="40000"/>
              <a:lumOff val="60000"/>
            </a:schemeClr>
          </a:solidFill>
        </p:spPr>
        <p:txBody>
          <a:bodyPr wrap="square" rtlCol="0">
            <a:spAutoFit/>
          </a:bodyPr>
          <a:lstStyle/>
          <a:p>
            <a:r>
              <a:rPr lang="en-US" b="1" dirty="0" smtClean="0"/>
              <a:t>Ancient reptilian brain— our Lizard Legacy</a:t>
            </a:r>
            <a:r>
              <a:rPr lang="en-US" dirty="0" smtClean="0"/>
              <a:t>:  </a:t>
            </a:r>
            <a:br>
              <a:rPr lang="en-US" dirty="0" smtClean="0"/>
            </a:br>
            <a:r>
              <a:rPr lang="en-US" dirty="0" smtClean="0"/>
              <a:t>        Our deepest, oldest brain components (and behavioral drives)</a:t>
            </a:r>
          </a:p>
          <a:p>
            <a:r>
              <a:rPr lang="en-US" b="1" dirty="0" err="1" smtClean="0"/>
              <a:t>Paleomammalian</a:t>
            </a:r>
            <a:r>
              <a:rPr lang="en-US" b="1" dirty="0" smtClean="0"/>
              <a:t> brain, the limbic system — our Furry </a:t>
            </a:r>
            <a:r>
              <a:rPr lang="en-US" b="1" dirty="0" err="1" smtClean="0"/>
              <a:t>Li’l</a:t>
            </a:r>
            <a:r>
              <a:rPr lang="en-US" b="1" dirty="0" smtClean="0"/>
              <a:t> Mammal:   </a:t>
            </a:r>
            <a:r>
              <a:rPr lang="en-US" dirty="0" smtClean="0"/>
              <a:t/>
            </a:r>
            <a:br>
              <a:rPr lang="en-US" dirty="0" smtClean="0"/>
            </a:br>
            <a:r>
              <a:rPr lang="en-US" dirty="0" smtClean="0"/>
              <a:t>        Seat of emotions, and experiential learning </a:t>
            </a:r>
            <a:br>
              <a:rPr lang="en-US" dirty="0" smtClean="0"/>
            </a:br>
            <a:r>
              <a:rPr lang="en-US" b="1" dirty="0" err="1" smtClean="0"/>
              <a:t>Neomammalian</a:t>
            </a:r>
            <a:r>
              <a:rPr lang="en-US" b="1" dirty="0" smtClean="0"/>
              <a:t> brain, our </a:t>
            </a:r>
            <a:r>
              <a:rPr lang="en-US" b="1" dirty="0" err="1" smtClean="0"/>
              <a:t>neocortex</a:t>
            </a:r>
            <a:r>
              <a:rPr lang="en-US" b="1" dirty="0" smtClean="0"/>
              <a:t> - our talkative Monkey Mind</a:t>
            </a:r>
            <a:r>
              <a:rPr lang="en-US" dirty="0" smtClean="0"/>
              <a:t>: </a:t>
            </a:r>
            <a:br>
              <a:rPr lang="en-US" dirty="0" smtClean="0"/>
            </a:br>
            <a:r>
              <a:rPr lang="en-US" dirty="0" smtClean="0"/>
              <a:t>        Our chatter box, calculating brain, always talking to itself, choosing</a:t>
            </a:r>
          </a:p>
          <a:p>
            <a:r>
              <a:rPr lang="en-US" b="1" dirty="0" err="1" smtClean="0"/>
              <a:t>Neocortex</a:t>
            </a:r>
            <a:r>
              <a:rPr lang="en-US" b="1" dirty="0" smtClean="0"/>
              <a:t> at our forehead, left and right frontal lobes— our Higher Porpoise:</a:t>
            </a:r>
            <a:r>
              <a:rPr lang="en-US" dirty="0" smtClean="0"/>
              <a:t>  </a:t>
            </a:r>
            <a:br>
              <a:rPr lang="en-US" dirty="0" smtClean="0"/>
            </a:br>
            <a:r>
              <a:rPr lang="en-US" dirty="0" smtClean="0"/>
              <a:t>       Last to evolve, the seat of our higher purpose, intentionality, complex-decision making</a:t>
            </a:r>
            <a:endParaRPr lang="en-US" dirty="0"/>
          </a:p>
        </p:txBody>
      </p:sp>
      <p:sp>
        <p:nvSpPr>
          <p:cNvPr id="5" name="TextBox 4"/>
          <p:cNvSpPr txBox="1"/>
          <p:nvPr/>
        </p:nvSpPr>
        <p:spPr>
          <a:xfrm>
            <a:off x="2286000" y="2514600"/>
            <a:ext cx="689612" cy="261610"/>
          </a:xfrm>
          <a:prstGeom prst="rect">
            <a:avLst/>
          </a:prstGeom>
          <a:solidFill>
            <a:schemeClr val="bg1"/>
          </a:solidFill>
        </p:spPr>
        <p:txBody>
          <a:bodyPr wrap="none" rtlCol="0">
            <a:spAutoFit/>
          </a:bodyPr>
          <a:lstStyle/>
          <a:p>
            <a:r>
              <a:rPr lang="en-US" sz="1100" dirty="0" smtClean="0"/>
              <a:t>Reptilian</a:t>
            </a:r>
            <a:endParaRPr lang="en-US" sz="1100" dirty="0"/>
          </a:p>
        </p:txBody>
      </p:sp>
      <p:sp>
        <p:nvSpPr>
          <p:cNvPr id="6" name="TextBox 5"/>
          <p:cNvSpPr txBox="1"/>
          <p:nvPr/>
        </p:nvSpPr>
        <p:spPr>
          <a:xfrm>
            <a:off x="1981200" y="1871990"/>
            <a:ext cx="1220206" cy="261610"/>
          </a:xfrm>
          <a:prstGeom prst="rect">
            <a:avLst/>
          </a:prstGeom>
          <a:solidFill>
            <a:schemeClr val="bg1"/>
          </a:solidFill>
        </p:spPr>
        <p:txBody>
          <a:bodyPr wrap="none" rtlCol="0">
            <a:spAutoFit/>
          </a:bodyPr>
          <a:lstStyle/>
          <a:p>
            <a:r>
              <a:rPr lang="en-US" sz="1100" dirty="0" err="1" smtClean="0"/>
              <a:t>Paleo</a:t>
            </a:r>
            <a:r>
              <a:rPr lang="en-US" sz="1100" dirty="0" smtClean="0"/>
              <a:t>-mammalian</a:t>
            </a:r>
            <a:endParaRPr lang="en-US" sz="1100" dirty="0"/>
          </a:p>
        </p:txBody>
      </p:sp>
      <p:sp>
        <p:nvSpPr>
          <p:cNvPr id="7" name="TextBox 6"/>
          <p:cNvSpPr txBox="1"/>
          <p:nvPr/>
        </p:nvSpPr>
        <p:spPr>
          <a:xfrm>
            <a:off x="1925577" y="1186190"/>
            <a:ext cx="1122423" cy="261610"/>
          </a:xfrm>
          <a:prstGeom prst="rect">
            <a:avLst/>
          </a:prstGeom>
          <a:solidFill>
            <a:schemeClr val="bg1"/>
          </a:solidFill>
        </p:spPr>
        <p:txBody>
          <a:bodyPr wrap="none" rtlCol="0">
            <a:spAutoFit/>
          </a:bodyPr>
          <a:lstStyle/>
          <a:p>
            <a:r>
              <a:rPr lang="en-US" sz="1100" dirty="0" smtClean="0"/>
              <a:t>neo-mammalian</a:t>
            </a:r>
            <a:endParaRPr lang="en-US" sz="1100" dirty="0"/>
          </a:p>
        </p:txBody>
      </p:sp>
      <p:sp>
        <p:nvSpPr>
          <p:cNvPr id="8" name="TextBox 7"/>
          <p:cNvSpPr txBox="1"/>
          <p:nvPr/>
        </p:nvSpPr>
        <p:spPr>
          <a:xfrm>
            <a:off x="591612" y="1571541"/>
            <a:ext cx="1167307" cy="261610"/>
          </a:xfrm>
          <a:prstGeom prst="rect">
            <a:avLst/>
          </a:prstGeom>
          <a:solidFill>
            <a:schemeClr val="bg1"/>
          </a:solidFill>
        </p:spPr>
        <p:txBody>
          <a:bodyPr wrap="none" rtlCol="0">
            <a:spAutoFit/>
          </a:bodyPr>
          <a:lstStyle/>
          <a:p>
            <a:r>
              <a:rPr lang="en-US" sz="1100" dirty="0" smtClean="0"/>
              <a:t>Prefrontal-cortex</a:t>
            </a:r>
            <a:endParaRPr lang="en-US" sz="1100" dirty="0"/>
          </a:p>
        </p:txBody>
      </p:sp>
      <p:sp>
        <p:nvSpPr>
          <p:cNvPr id="9" name="TextBox 8"/>
          <p:cNvSpPr txBox="1"/>
          <p:nvPr/>
        </p:nvSpPr>
        <p:spPr>
          <a:xfrm>
            <a:off x="5943600" y="1186190"/>
            <a:ext cx="994183" cy="261610"/>
          </a:xfrm>
          <a:prstGeom prst="rect">
            <a:avLst/>
          </a:prstGeom>
          <a:noFill/>
        </p:spPr>
        <p:txBody>
          <a:bodyPr wrap="none" rtlCol="0">
            <a:spAutoFit/>
          </a:bodyPr>
          <a:lstStyle/>
          <a:p>
            <a:r>
              <a:rPr lang="en-US" sz="1100" dirty="0" smtClean="0"/>
              <a:t>Monkey-Mind</a:t>
            </a:r>
            <a:endParaRPr lang="en-US" sz="1100" dirty="0"/>
          </a:p>
        </p:txBody>
      </p:sp>
      <p:sp>
        <p:nvSpPr>
          <p:cNvPr id="10" name="TextBox 9"/>
          <p:cNvSpPr txBox="1"/>
          <p:nvPr/>
        </p:nvSpPr>
        <p:spPr>
          <a:xfrm>
            <a:off x="6553200" y="1905000"/>
            <a:ext cx="1220206" cy="261610"/>
          </a:xfrm>
          <a:prstGeom prst="rect">
            <a:avLst/>
          </a:prstGeom>
          <a:solidFill>
            <a:schemeClr val="bg1"/>
          </a:solidFill>
        </p:spPr>
        <p:txBody>
          <a:bodyPr wrap="none" rtlCol="0">
            <a:spAutoFit/>
          </a:bodyPr>
          <a:lstStyle/>
          <a:p>
            <a:r>
              <a:rPr lang="en-US" sz="1100" dirty="0" smtClean="0"/>
              <a:t>Furry </a:t>
            </a:r>
            <a:r>
              <a:rPr lang="en-US" sz="1100" dirty="0" err="1" smtClean="0"/>
              <a:t>Li’l</a:t>
            </a:r>
            <a:r>
              <a:rPr lang="en-US" sz="1100" dirty="0" smtClean="0"/>
              <a:t> Mammal</a:t>
            </a:r>
            <a:endParaRPr lang="en-US" sz="1100" dirty="0"/>
          </a:p>
        </p:txBody>
      </p:sp>
      <p:sp>
        <p:nvSpPr>
          <p:cNvPr id="11" name="TextBox 10"/>
          <p:cNvSpPr txBox="1"/>
          <p:nvPr/>
        </p:nvSpPr>
        <p:spPr>
          <a:xfrm>
            <a:off x="6172200" y="2819400"/>
            <a:ext cx="941283" cy="261610"/>
          </a:xfrm>
          <a:prstGeom prst="rect">
            <a:avLst/>
          </a:prstGeom>
          <a:solidFill>
            <a:schemeClr val="bg1"/>
          </a:solidFill>
        </p:spPr>
        <p:txBody>
          <a:bodyPr wrap="none" rtlCol="0">
            <a:spAutoFit/>
          </a:bodyPr>
          <a:lstStyle/>
          <a:p>
            <a:r>
              <a:rPr lang="en-US" sz="1100" dirty="0" smtClean="0"/>
              <a:t>Lizard Legacy</a:t>
            </a:r>
            <a:endParaRPr lang="en-US" sz="1100" dirty="0"/>
          </a:p>
        </p:txBody>
      </p:sp>
      <p:sp>
        <p:nvSpPr>
          <p:cNvPr id="12" name="TextBox 11"/>
          <p:cNvSpPr txBox="1"/>
          <p:nvPr/>
        </p:nvSpPr>
        <p:spPr>
          <a:xfrm>
            <a:off x="4495800" y="1600200"/>
            <a:ext cx="1107996" cy="261610"/>
          </a:xfrm>
          <a:prstGeom prst="rect">
            <a:avLst/>
          </a:prstGeom>
          <a:solidFill>
            <a:schemeClr val="bg1"/>
          </a:solidFill>
        </p:spPr>
        <p:txBody>
          <a:bodyPr wrap="none" rtlCol="0">
            <a:spAutoFit/>
          </a:bodyPr>
          <a:lstStyle/>
          <a:p>
            <a:r>
              <a:rPr lang="en-US" sz="1100" dirty="0" smtClean="0"/>
              <a:t>Higher-Porpoise</a:t>
            </a:r>
            <a:endParaRPr lang="en-US" sz="1100" dirty="0"/>
          </a:p>
        </p:txBody>
      </p:sp>
      <p:sp>
        <p:nvSpPr>
          <p:cNvPr id="14" name="TextBox 13"/>
          <p:cNvSpPr txBox="1"/>
          <p:nvPr/>
        </p:nvSpPr>
        <p:spPr>
          <a:xfrm>
            <a:off x="1524000" y="152400"/>
            <a:ext cx="5867400" cy="461665"/>
          </a:xfrm>
          <a:prstGeom prst="rect">
            <a:avLst/>
          </a:prstGeom>
          <a:solidFill>
            <a:schemeClr val="tx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US" sz="2400" dirty="0" smtClean="0"/>
              <a:t>Michael Dowd’s </a:t>
            </a:r>
            <a:r>
              <a:rPr lang="en-US" sz="2400" dirty="0" err="1" smtClean="0"/>
              <a:t>Quadrune</a:t>
            </a:r>
            <a:r>
              <a:rPr lang="en-US" sz="2400" dirty="0" smtClean="0"/>
              <a:t> Brain Graphic</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
            <a:ext cx="70866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err="1" smtClean="0">
                <a:solidFill>
                  <a:schemeClr val="bg1"/>
                </a:solidFill>
              </a:rPr>
              <a:t>Neurophysiological</a:t>
            </a:r>
            <a:r>
              <a:rPr lang="en-US" sz="2400" dirty="0" smtClean="0">
                <a:solidFill>
                  <a:schemeClr val="bg1"/>
                </a:solidFill>
              </a:rPr>
              <a:t> Explanations of Consciousness</a:t>
            </a:r>
          </a:p>
          <a:p>
            <a:pPr algn="ctr"/>
            <a:r>
              <a:rPr lang="en-US" sz="2400" dirty="0" smtClean="0">
                <a:solidFill>
                  <a:schemeClr val="bg1"/>
                </a:solidFill>
              </a:rPr>
              <a:t>( </a:t>
            </a:r>
            <a:r>
              <a:rPr lang="en-US" sz="2400" dirty="0" err="1" smtClean="0">
                <a:solidFill>
                  <a:schemeClr val="bg1"/>
                </a:solidFill>
              </a:rPr>
              <a:t>Hameroff</a:t>
            </a:r>
            <a:r>
              <a:rPr lang="en-US" sz="2400" dirty="0" smtClean="0">
                <a:solidFill>
                  <a:schemeClr val="bg1"/>
                </a:solidFill>
              </a:rPr>
              <a:t> &amp; Penrose) </a:t>
            </a:r>
            <a:endParaRPr lang="en-US" sz="2400" dirty="0">
              <a:solidFill>
                <a:schemeClr val="bg1"/>
              </a:solidFill>
            </a:endParaRPr>
          </a:p>
        </p:txBody>
      </p:sp>
      <p:sp>
        <p:nvSpPr>
          <p:cNvPr id="7" name="Content Placeholder 2"/>
          <p:cNvSpPr txBox="1">
            <a:spLocks/>
          </p:cNvSpPr>
          <p:nvPr/>
        </p:nvSpPr>
        <p:spPr>
          <a:xfrm>
            <a:off x="381000" y="990600"/>
            <a:ext cx="5410200" cy="2590800"/>
          </a:xfrm>
          <a:prstGeom prst="rect">
            <a:avLst/>
          </a:prstGeom>
          <a:solidFill>
            <a:schemeClr val="bg1"/>
          </a:solidFill>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 human species has evolved to be a self-aware being.   </a:t>
            </a:r>
          </a:p>
          <a:p>
            <a:pPr marR="0" lvl="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Through collective learning, we are able to  pass along knowledge from generation to generation.   </a:t>
            </a:r>
          </a:p>
          <a:p>
            <a:pPr marR="0" lvl="0" algn="l"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Human consciousness continues to evolve.</a:t>
            </a:r>
          </a:p>
          <a:p>
            <a:pPr marR="0" lvl="0" algn="l" defTabSz="914400" rtl="0" eaLnBrk="1" fontAlgn="auto" latinLnBrk="0" hangingPunct="1">
              <a:lnSpc>
                <a:spcPct val="100000"/>
              </a:lnSpc>
              <a:spcBef>
                <a:spcPct val="20000"/>
              </a:spcBef>
              <a:spcAft>
                <a:spcPts val="0"/>
              </a:spcAft>
              <a:buClrTx/>
              <a:buSzTx/>
              <a:tabLst/>
              <a:defRPr/>
            </a:pPr>
            <a:r>
              <a:rPr lang="en-US" sz="1600" dirty="0" smtClean="0"/>
              <a:t>The human quest for knowledge and understanding continues as researchers explore the link between the physical neurological structure of the brain and the intangible mind associated with human consciousness.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lang="en-US" sz="1600" dirty="0" smtClean="0"/>
          </a:p>
        </p:txBody>
      </p:sp>
      <p:pic>
        <p:nvPicPr>
          <p:cNvPr id="8" name="Picture 7" descr="microtubule.jpg"/>
          <p:cNvPicPr>
            <a:picLocks noChangeAspect="1"/>
          </p:cNvPicPr>
          <p:nvPr/>
        </p:nvPicPr>
        <p:blipFill>
          <a:blip r:embed="rId2" cstate="screen"/>
          <a:stretch>
            <a:fillRect/>
          </a:stretch>
        </p:blipFill>
        <p:spPr>
          <a:xfrm>
            <a:off x="5820508" y="990600"/>
            <a:ext cx="2637692" cy="2514600"/>
          </a:xfrm>
          <a:prstGeom prst="rect">
            <a:avLst/>
          </a:prstGeom>
        </p:spPr>
      </p:pic>
      <p:sp>
        <p:nvSpPr>
          <p:cNvPr id="9" name="Content Placeholder 2"/>
          <p:cNvSpPr txBox="1">
            <a:spLocks/>
          </p:cNvSpPr>
          <p:nvPr/>
        </p:nvSpPr>
        <p:spPr>
          <a:xfrm>
            <a:off x="381000" y="3581400"/>
            <a:ext cx="8077200" cy="2743200"/>
          </a:xfrm>
          <a:prstGeom prst="rect">
            <a:avLst/>
          </a:prstGeom>
          <a:solidFill>
            <a:schemeClr val="bg1"/>
          </a:solidFill>
        </p:spPr>
        <p:txBody>
          <a:bodyPr/>
          <a:lstStyle/>
          <a:p>
            <a:pPr>
              <a:spcBef>
                <a:spcPct val="20000"/>
              </a:spcBef>
              <a:defRPr/>
            </a:pPr>
            <a:r>
              <a:rPr lang="en-US" sz="1600" dirty="0" smtClean="0"/>
              <a:t>More Emergence….as a result of combining quantum physics and neurophysiology</a:t>
            </a:r>
          </a:p>
          <a:p>
            <a:pPr lvl="0">
              <a:spcBef>
                <a:spcPct val="20000"/>
              </a:spcBef>
              <a:defRPr/>
            </a:pPr>
            <a:r>
              <a:rPr lang="en-US" sz="1600" dirty="0" err="1" smtClean="0"/>
              <a:t>Hameroff</a:t>
            </a:r>
            <a:r>
              <a:rPr lang="en-US" sz="1600" dirty="0" smtClean="0"/>
              <a:t> &amp; Penrose propose that aspects of quantum theory (e.g. quantum coherence) and of a newly proposed physical phenomenon of quantum wave function “self-collapse”(objective reduction) are essential for consciousness.  Furthermore, it appears this process can occur in cytoskeleton microtubules and other structures small enough to be driven by quantum effects within each of the brain’s neurons. </a:t>
            </a:r>
          </a:p>
          <a:p>
            <a:pPr lvl="0">
              <a:spcBef>
                <a:spcPct val="20000"/>
              </a:spcBef>
              <a:defRPr/>
            </a:pPr>
            <a:endParaRPr lang="en-US" sz="1600" dirty="0" smtClean="0"/>
          </a:p>
          <a:p>
            <a:pPr lvl="0">
              <a:spcBef>
                <a:spcPct val="20000"/>
              </a:spcBef>
              <a:defRPr/>
            </a:pPr>
            <a:endParaRPr lang="en-US" sz="1600" dirty="0" smtClean="0"/>
          </a:p>
          <a:p>
            <a:pPr lvl="0">
              <a:spcBef>
                <a:spcPct val="20000"/>
              </a:spcBef>
              <a:defRPr/>
            </a:pPr>
            <a:r>
              <a:rPr lang="en-US" sz="1600" i="1" dirty="0" smtClean="0"/>
              <a:t>For details see: </a:t>
            </a:r>
            <a:r>
              <a:rPr lang="en-US" sz="1600" i="1" dirty="0" smtClean="0">
                <a:hlinkClick r:id="rId3"/>
              </a:rPr>
              <a:t>Quantum Consciousness   </a:t>
            </a:r>
            <a:r>
              <a:rPr lang="en-US" sz="1600" i="1" dirty="0" smtClean="0"/>
              <a:t/>
            </a:r>
            <a:br>
              <a:rPr lang="en-US" sz="1600" i="1" dirty="0" smtClean="0"/>
            </a:br>
            <a:r>
              <a:rPr lang="en-US" sz="1600" i="1" dirty="0" smtClean="0"/>
              <a:t>                   (http://www.quantumconsciousness.org/penrose-hameroff/consciousevents.html)</a:t>
            </a:r>
          </a:p>
          <a:p>
            <a:pPr lvl="0">
              <a:spcBef>
                <a:spcPct val="20000"/>
              </a:spcBef>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0" y="1905000"/>
            <a:ext cx="4518212" cy="4800600"/>
            <a:chOff x="457200" y="228600"/>
            <a:chExt cx="6096000" cy="6477000"/>
          </a:xfrm>
        </p:grpSpPr>
        <p:pic>
          <p:nvPicPr>
            <p:cNvPr id="6" name="Picture 5" descr="caveart5a.jpg"/>
            <p:cNvPicPr>
              <a:picLocks noChangeAspect="1"/>
            </p:cNvPicPr>
            <p:nvPr/>
          </p:nvPicPr>
          <p:blipFill>
            <a:blip r:embed="rId2" cstate="screen"/>
            <a:stretch>
              <a:fillRect/>
            </a:stretch>
          </p:blipFill>
          <p:spPr>
            <a:xfrm>
              <a:off x="457200" y="533400"/>
              <a:ext cx="6091943" cy="6172200"/>
            </a:xfrm>
            <a:prstGeom prst="rect">
              <a:avLst/>
            </a:prstGeom>
          </p:spPr>
        </p:pic>
        <p:pic>
          <p:nvPicPr>
            <p:cNvPr id="10" name="Picture 9" descr="caveart10002.JPG"/>
            <p:cNvPicPr>
              <a:picLocks noChangeAspect="1"/>
            </p:cNvPicPr>
            <p:nvPr/>
          </p:nvPicPr>
          <p:blipFill>
            <a:blip r:embed="rId3" cstate="screen"/>
            <a:stretch>
              <a:fillRect/>
            </a:stretch>
          </p:blipFill>
          <p:spPr>
            <a:xfrm>
              <a:off x="3657600" y="228600"/>
              <a:ext cx="2895600" cy="2250044"/>
            </a:xfrm>
            <a:prstGeom prst="rect">
              <a:avLst/>
            </a:prstGeom>
          </p:spPr>
        </p:pic>
      </p:grpSp>
      <p:sp>
        <p:nvSpPr>
          <p:cNvPr id="13" name="TextBox 12"/>
          <p:cNvSpPr txBox="1"/>
          <p:nvPr/>
        </p:nvSpPr>
        <p:spPr>
          <a:xfrm>
            <a:off x="533400" y="152400"/>
            <a:ext cx="822960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Cave Art has been dated to 20,000 years ago…</a:t>
            </a:r>
          </a:p>
          <a:p>
            <a:r>
              <a:rPr lang="en-US" sz="2400" dirty="0" smtClean="0">
                <a:solidFill>
                  <a:schemeClr val="bg1"/>
                </a:solidFill>
              </a:rPr>
              <a:t>      Evidence of abstract awareness </a:t>
            </a:r>
            <a:br>
              <a:rPr lang="en-US" sz="2400" dirty="0" smtClean="0">
                <a:solidFill>
                  <a:schemeClr val="bg1"/>
                </a:solidFill>
              </a:rPr>
            </a:br>
            <a:r>
              <a:rPr lang="en-US" sz="2400" dirty="0" smtClean="0">
                <a:solidFill>
                  <a:schemeClr val="bg1"/>
                </a:solidFill>
              </a:rPr>
              <a:t>           and the ability to communicate…</a:t>
            </a:r>
          </a:p>
          <a:p>
            <a:r>
              <a:rPr lang="en-US" sz="2400" dirty="0" smtClean="0">
                <a:solidFill>
                  <a:schemeClr val="bg1"/>
                </a:solidFill>
              </a:rPr>
              <a:t>                                              Consciousness unfolding.</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33400" y="106740"/>
            <a:ext cx="701040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After following migrating herds…</a:t>
            </a:r>
          </a:p>
          <a:p>
            <a:r>
              <a:rPr lang="en-US" sz="2400" dirty="0" smtClean="0">
                <a:solidFill>
                  <a:schemeClr val="bg1"/>
                </a:solidFill>
              </a:rPr>
              <a:t>         and domesticating animals(sheep, goats)…</a:t>
            </a:r>
          </a:p>
          <a:p>
            <a:r>
              <a:rPr lang="en-US" sz="2400" dirty="0" smtClean="0">
                <a:solidFill>
                  <a:schemeClr val="bg1"/>
                </a:solidFill>
              </a:rPr>
              <a:t>We learned to plant and harvest crops – the dawning of Agriculture gives rise to settlements &amp; cities</a:t>
            </a:r>
            <a:endParaRPr lang="en-US" sz="2400" dirty="0">
              <a:solidFill>
                <a:schemeClr val="bg1"/>
              </a:solidFill>
            </a:endParaRPr>
          </a:p>
        </p:txBody>
      </p:sp>
      <p:pic>
        <p:nvPicPr>
          <p:cNvPr id="18" name="Picture 17" descr="agriculture-1.jpg"/>
          <p:cNvPicPr>
            <a:picLocks noChangeAspect="1"/>
          </p:cNvPicPr>
          <p:nvPr/>
        </p:nvPicPr>
        <p:blipFill>
          <a:blip r:embed="rId2" cstate="screen"/>
          <a:stretch>
            <a:fillRect/>
          </a:stretch>
        </p:blipFill>
        <p:spPr>
          <a:xfrm>
            <a:off x="2819400" y="1981200"/>
            <a:ext cx="5791200" cy="4343400"/>
          </a:xfrm>
          <a:prstGeom prst="rect">
            <a:avLst/>
          </a:prstGeom>
        </p:spPr>
      </p:pic>
      <p:pic>
        <p:nvPicPr>
          <p:cNvPr id="17" name="Picture 16" descr="agriculture_hand.jpg"/>
          <p:cNvPicPr>
            <a:picLocks noChangeAspect="1"/>
          </p:cNvPicPr>
          <p:nvPr/>
        </p:nvPicPr>
        <p:blipFill>
          <a:blip r:embed="rId3" cstate="screen"/>
          <a:srcRect/>
          <a:stretch>
            <a:fillRect/>
          </a:stretch>
        </p:blipFill>
        <p:spPr>
          <a:xfrm>
            <a:off x="459010" y="1981200"/>
            <a:ext cx="5179790" cy="434340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lliages.png"/>
          <p:cNvPicPr>
            <a:picLocks noChangeAspect="1"/>
          </p:cNvPicPr>
          <p:nvPr/>
        </p:nvPicPr>
        <p:blipFill>
          <a:blip r:embed="rId3" cstate="screen"/>
          <a:srcRect/>
          <a:stretch>
            <a:fillRect/>
          </a:stretch>
        </p:blipFill>
        <p:spPr>
          <a:xfrm>
            <a:off x="381000" y="1981200"/>
            <a:ext cx="3822763" cy="4480555"/>
          </a:xfrm>
          <a:prstGeom prst="rect">
            <a:avLst/>
          </a:prstGeom>
        </p:spPr>
      </p:pic>
      <p:sp>
        <p:nvSpPr>
          <p:cNvPr id="10" name="TextBox 9"/>
          <p:cNvSpPr txBox="1"/>
          <p:nvPr/>
        </p:nvSpPr>
        <p:spPr>
          <a:xfrm>
            <a:off x="533400" y="152400"/>
            <a:ext cx="6858000"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Humans consciously join together in cooperation to   </a:t>
            </a:r>
          </a:p>
          <a:p>
            <a:r>
              <a:rPr lang="en-US" sz="2400" dirty="0" smtClean="0">
                <a:solidFill>
                  <a:schemeClr val="bg1"/>
                </a:solidFill>
              </a:rPr>
              <a:t>form complex social orders…</a:t>
            </a:r>
          </a:p>
          <a:p>
            <a:r>
              <a:rPr lang="en-US" sz="2400" dirty="0" smtClean="0">
                <a:solidFill>
                  <a:schemeClr val="bg1"/>
                </a:solidFill>
              </a:rPr>
              <a:t>       </a:t>
            </a:r>
          </a:p>
          <a:p>
            <a:r>
              <a:rPr lang="en-US" sz="2400" dirty="0" smtClean="0">
                <a:solidFill>
                  <a:schemeClr val="bg1"/>
                </a:solidFill>
              </a:rPr>
              <a:t>           Emergence continues…</a:t>
            </a:r>
          </a:p>
          <a:p>
            <a:r>
              <a:rPr lang="en-US" sz="2400" dirty="0" smtClean="0">
                <a:solidFill>
                  <a:schemeClr val="bg1"/>
                </a:solidFill>
                <a:latin typeface="Papyrus" pitchFamily="66" charset="0"/>
              </a:rPr>
              <a:t>               </a:t>
            </a:r>
            <a:endParaRPr lang="en-US" sz="2400" dirty="0">
              <a:solidFill>
                <a:schemeClr val="bg1"/>
              </a:solidFill>
              <a:latin typeface="Papyrus" pitchFamily="66" charset="0"/>
            </a:endParaRPr>
          </a:p>
        </p:txBody>
      </p:sp>
      <p:sp>
        <p:nvSpPr>
          <p:cNvPr id="4" name="TextBox 3"/>
          <p:cNvSpPr txBox="1"/>
          <p:nvPr/>
        </p:nvSpPr>
        <p:spPr>
          <a:xfrm>
            <a:off x="381000" y="6400800"/>
            <a:ext cx="3962400" cy="415498"/>
          </a:xfrm>
          <a:prstGeom prst="rect">
            <a:avLst/>
          </a:prstGeom>
          <a:noFill/>
        </p:spPr>
        <p:txBody>
          <a:bodyPr wrap="square" rtlCol="0">
            <a:spAutoFit/>
          </a:bodyPr>
          <a:lstStyle/>
          <a:p>
            <a:r>
              <a:rPr lang="en-US" sz="1050" b="1" dirty="0" smtClean="0"/>
              <a:t>Ref: Mammals Who Morph: The Universe Tells Our Evolution Story </a:t>
            </a:r>
            <a:r>
              <a:rPr lang="en-US" sz="1050" dirty="0" smtClean="0">
                <a:hlinkClick r:id="rId4" action="ppaction://hlinkfile"/>
              </a:rPr>
              <a:t>Jennifer Morgan</a:t>
            </a:r>
            <a:r>
              <a:rPr lang="en-US" sz="1050" dirty="0" smtClean="0"/>
              <a:t>(Author), </a:t>
            </a:r>
            <a:r>
              <a:rPr lang="en-US" sz="1050" dirty="0" smtClean="0">
                <a:hlinkClick r:id="rId5" action="ppaction://hlinkfile"/>
              </a:rPr>
              <a:t>Dana Lynne Andersen</a:t>
            </a:r>
            <a:r>
              <a:rPr lang="en-US" sz="1050" dirty="0" smtClean="0"/>
              <a:t> (Illustrator)</a:t>
            </a:r>
            <a:endParaRPr lang="en-US" sz="1050" dirty="0"/>
          </a:p>
        </p:txBody>
      </p:sp>
      <p:sp>
        <p:nvSpPr>
          <p:cNvPr id="5" name="TextBox 4"/>
          <p:cNvSpPr txBox="1"/>
          <p:nvPr/>
        </p:nvSpPr>
        <p:spPr>
          <a:xfrm>
            <a:off x="4419600" y="2133600"/>
            <a:ext cx="3629648" cy="3416320"/>
          </a:xfrm>
          <a:prstGeom prst="rect">
            <a:avLst/>
          </a:prstGeom>
          <a:noFill/>
        </p:spPr>
        <p:txBody>
          <a:bodyPr wrap="none" rtlCol="0">
            <a:spAutoFit/>
          </a:bodyPr>
          <a:lstStyle/>
          <a:p>
            <a:r>
              <a:rPr lang="en-US" dirty="0" smtClean="0"/>
              <a:t>Complex social orders might include:</a:t>
            </a:r>
          </a:p>
          <a:p>
            <a:pPr>
              <a:buFont typeface="Arial" pitchFamily="34" charset="0"/>
              <a:buChar char="•"/>
            </a:pPr>
            <a:r>
              <a:rPr lang="en-US" dirty="0" smtClean="0"/>
              <a:t> Family</a:t>
            </a:r>
          </a:p>
          <a:p>
            <a:pPr>
              <a:buFont typeface="Arial" pitchFamily="34" charset="0"/>
              <a:buChar char="•"/>
            </a:pPr>
            <a:r>
              <a:rPr lang="en-US" dirty="0" smtClean="0"/>
              <a:t> Extended family</a:t>
            </a:r>
          </a:p>
          <a:p>
            <a:pPr>
              <a:buFont typeface="Arial" pitchFamily="34" charset="0"/>
              <a:buChar char="•"/>
            </a:pPr>
            <a:r>
              <a:rPr lang="en-US" dirty="0" smtClean="0"/>
              <a:t> Community/Neighborhood</a:t>
            </a:r>
          </a:p>
          <a:p>
            <a:pPr>
              <a:buFont typeface="Arial" pitchFamily="34" charset="0"/>
              <a:buChar char="•"/>
            </a:pPr>
            <a:r>
              <a:rPr lang="en-US" dirty="0" smtClean="0"/>
              <a:t> Businesses / Corporations</a:t>
            </a:r>
          </a:p>
          <a:p>
            <a:pPr>
              <a:buFont typeface="Arial" pitchFamily="34" charset="0"/>
              <a:buChar char="•"/>
            </a:pPr>
            <a:r>
              <a:rPr lang="en-US" dirty="0" smtClean="0"/>
              <a:t> NGOs</a:t>
            </a:r>
          </a:p>
          <a:p>
            <a:pPr>
              <a:buFont typeface="Arial" pitchFamily="34" charset="0"/>
              <a:buChar char="•"/>
            </a:pPr>
            <a:r>
              <a:rPr lang="en-US" dirty="0" smtClean="0"/>
              <a:t> Governments / Nation States</a:t>
            </a:r>
          </a:p>
          <a:p>
            <a:pPr>
              <a:buFont typeface="Arial" pitchFamily="34" charset="0"/>
              <a:buChar char="•"/>
            </a:pPr>
            <a:r>
              <a:rPr lang="en-US" dirty="0" smtClean="0"/>
              <a:t> Law Enforcement / Military Forces</a:t>
            </a:r>
          </a:p>
          <a:p>
            <a:pPr>
              <a:buFont typeface="Arial" pitchFamily="34" charset="0"/>
              <a:buChar char="•"/>
            </a:pPr>
            <a:r>
              <a:rPr lang="en-US" dirty="0" smtClean="0"/>
              <a:t> World Religions</a:t>
            </a:r>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94608"/>
            <a:ext cx="7467600" cy="15696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Humans continue to extend their capabilities, with “tools” shaped from the resources of the Planet.     </a:t>
            </a:r>
          </a:p>
          <a:p>
            <a:r>
              <a:rPr lang="en-US" sz="2400" dirty="0" smtClean="0">
                <a:solidFill>
                  <a:schemeClr val="bg1"/>
                </a:solidFill>
              </a:rPr>
              <a:t>        Emergence Continues...</a:t>
            </a:r>
          </a:p>
          <a:p>
            <a:r>
              <a:rPr lang="en-US" sz="2400" dirty="0" smtClean="0">
                <a:solidFill>
                  <a:schemeClr val="bg1"/>
                </a:solidFill>
              </a:rPr>
              <a:t>                 Tools are now called Technology…</a:t>
            </a:r>
            <a:endParaRPr lang="en-US" sz="2400" dirty="0">
              <a:solidFill>
                <a:schemeClr val="bg1"/>
              </a:solidFill>
            </a:endParaRPr>
          </a:p>
        </p:txBody>
      </p:sp>
      <p:pic>
        <p:nvPicPr>
          <p:cNvPr id="6" name="Picture 5" descr="EarlyTools1.png"/>
          <p:cNvPicPr>
            <a:picLocks noChangeAspect="1"/>
          </p:cNvPicPr>
          <p:nvPr/>
        </p:nvPicPr>
        <p:blipFill>
          <a:blip r:embed="rId2" cstate="screen"/>
          <a:stretch>
            <a:fillRect/>
          </a:stretch>
        </p:blipFill>
        <p:spPr>
          <a:xfrm>
            <a:off x="457200" y="1828800"/>
            <a:ext cx="2190750" cy="2085975"/>
          </a:xfrm>
          <a:prstGeom prst="rect">
            <a:avLst/>
          </a:prstGeom>
        </p:spPr>
      </p:pic>
      <p:pic>
        <p:nvPicPr>
          <p:cNvPr id="9" name="Picture 8" descr="EarlyTools2Ag.png"/>
          <p:cNvPicPr>
            <a:picLocks noChangeAspect="1"/>
          </p:cNvPicPr>
          <p:nvPr/>
        </p:nvPicPr>
        <p:blipFill>
          <a:blip r:embed="rId3" cstate="screen"/>
          <a:stretch>
            <a:fillRect/>
          </a:stretch>
        </p:blipFill>
        <p:spPr>
          <a:xfrm>
            <a:off x="914400" y="2895600"/>
            <a:ext cx="2524125" cy="1809750"/>
          </a:xfrm>
          <a:prstGeom prst="rect">
            <a:avLst/>
          </a:prstGeom>
        </p:spPr>
      </p:pic>
      <p:pic>
        <p:nvPicPr>
          <p:cNvPr id="10" name="Picture 9" descr="EarlyTools3Carp.jpg"/>
          <p:cNvPicPr>
            <a:picLocks noChangeAspect="1"/>
          </p:cNvPicPr>
          <p:nvPr/>
        </p:nvPicPr>
        <p:blipFill>
          <a:blip r:embed="rId4" cstate="screen"/>
          <a:stretch>
            <a:fillRect/>
          </a:stretch>
        </p:blipFill>
        <p:spPr>
          <a:xfrm>
            <a:off x="1600200" y="4038600"/>
            <a:ext cx="2352675" cy="1943100"/>
          </a:xfrm>
          <a:prstGeom prst="rect">
            <a:avLst/>
          </a:prstGeom>
        </p:spPr>
      </p:pic>
      <p:pic>
        <p:nvPicPr>
          <p:cNvPr id="11" name="Picture 10" descr="EArlyTools4.jpg"/>
          <p:cNvPicPr>
            <a:picLocks noChangeAspect="1"/>
          </p:cNvPicPr>
          <p:nvPr/>
        </p:nvPicPr>
        <p:blipFill>
          <a:blip r:embed="rId5" cstate="screen"/>
          <a:stretch>
            <a:fillRect/>
          </a:stretch>
        </p:blipFill>
        <p:spPr>
          <a:xfrm>
            <a:off x="2514600" y="5353050"/>
            <a:ext cx="1562100" cy="1504950"/>
          </a:xfrm>
          <a:prstGeom prst="rect">
            <a:avLst/>
          </a:prstGeom>
        </p:spPr>
      </p:pic>
      <p:pic>
        <p:nvPicPr>
          <p:cNvPr id="12" name="Picture 11" descr="micro.JPG"/>
          <p:cNvPicPr>
            <a:picLocks noChangeAspect="1"/>
          </p:cNvPicPr>
          <p:nvPr/>
        </p:nvPicPr>
        <p:blipFill>
          <a:blip r:embed="rId6" cstate="screen"/>
          <a:srcRect/>
          <a:stretch>
            <a:fillRect/>
          </a:stretch>
        </p:blipFill>
        <p:spPr>
          <a:xfrm>
            <a:off x="7315200" y="3352800"/>
            <a:ext cx="898946" cy="1779338"/>
          </a:xfrm>
          <a:prstGeom prst="rect">
            <a:avLst/>
          </a:prstGeom>
        </p:spPr>
      </p:pic>
      <p:pic>
        <p:nvPicPr>
          <p:cNvPr id="13" name="Picture 12" descr="printingPress.JPG"/>
          <p:cNvPicPr>
            <a:picLocks noChangeAspect="1"/>
          </p:cNvPicPr>
          <p:nvPr/>
        </p:nvPicPr>
        <p:blipFill>
          <a:blip r:embed="rId7" cstate="screen"/>
          <a:srcRect/>
          <a:stretch>
            <a:fillRect/>
          </a:stretch>
        </p:blipFill>
        <p:spPr>
          <a:xfrm>
            <a:off x="4191000" y="2133600"/>
            <a:ext cx="2514600" cy="2286000"/>
          </a:xfrm>
          <a:prstGeom prst="rect">
            <a:avLst/>
          </a:prstGeom>
        </p:spPr>
      </p:pic>
      <p:pic>
        <p:nvPicPr>
          <p:cNvPr id="14" name="Picture 13" descr="telescope1.JPG"/>
          <p:cNvPicPr>
            <a:picLocks noChangeAspect="1"/>
          </p:cNvPicPr>
          <p:nvPr/>
        </p:nvPicPr>
        <p:blipFill>
          <a:blip r:embed="rId8" cstate="screen"/>
          <a:srcRect/>
          <a:stretch>
            <a:fillRect/>
          </a:stretch>
        </p:blipFill>
        <p:spPr>
          <a:xfrm>
            <a:off x="4724400" y="4038600"/>
            <a:ext cx="2408362" cy="1295400"/>
          </a:xfrm>
          <a:prstGeom prst="rect">
            <a:avLst/>
          </a:prstGeom>
        </p:spPr>
      </p:pic>
      <p:pic>
        <p:nvPicPr>
          <p:cNvPr id="15" name="Picture 14" descr="telescope2.JPG"/>
          <p:cNvPicPr>
            <a:picLocks noChangeAspect="1"/>
          </p:cNvPicPr>
          <p:nvPr/>
        </p:nvPicPr>
        <p:blipFill>
          <a:blip r:embed="rId9" cstate="screen"/>
          <a:srcRect/>
          <a:stretch>
            <a:fillRect/>
          </a:stretch>
        </p:blipFill>
        <p:spPr>
          <a:xfrm>
            <a:off x="6553200" y="5181600"/>
            <a:ext cx="1905000" cy="1524000"/>
          </a:xfrm>
          <a:prstGeom prst="rect">
            <a:avLst/>
          </a:prstGeom>
        </p:spPr>
      </p:pic>
      <p:sp>
        <p:nvSpPr>
          <p:cNvPr id="16" name="Freeform 15"/>
          <p:cNvSpPr/>
          <p:nvPr/>
        </p:nvSpPr>
        <p:spPr>
          <a:xfrm>
            <a:off x="1676400" y="2514600"/>
            <a:ext cx="5557652" cy="3143003"/>
          </a:xfrm>
          <a:custGeom>
            <a:avLst/>
            <a:gdLst>
              <a:gd name="connsiteX0" fmla="*/ 0 w 5557652"/>
              <a:gd name="connsiteY0" fmla="*/ 102920 h 3143003"/>
              <a:gd name="connsiteX1" fmla="*/ 1389413 w 5557652"/>
              <a:gd name="connsiteY1" fmla="*/ 2917372 h 3143003"/>
              <a:gd name="connsiteX2" fmla="*/ 2755076 w 5557652"/>
              <a:gd name="connsiteY2" fmla="*/ 79169 h 3143003"/>
              <a:gd name="connsiteX3" fmla="*/ 4975761 w 5557652"/>
              <a:gd name="connsiteY3" fmla="*/ 2442359 h 3143003"/>
              <a:gd name="connsiteX4" fmla="*/ 5557652 w 5557652"/>
              <a:gd name="connsiteY4" fmla="*/ 3143003 h 314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652" h="3143003">
                <a:moveTo>
                  <a:pt x="0" y="102920"/>
                </a:moveTo>
                <a:cubicBezTo>
                  <a:pt x="465117" y="1512125"/>
                  <a:pt x="930234" y="2921331"/>
                  <a:pt x="1389413" y="2917372"/>
                </a:cubicBezTo>
                <a:cubicBezTo>
                  <a:pt x="1848592" y="2913413"/>
                  <a:pt x="2157351" y="158338"/>
                  <a:pt x="2755076" y="79169"/>
                </a:cubicBezTo>
                <a:cubicBezTo>
                  <a:pt x="3352801" y="0"/>
                  <a:pt x="4508665" y="1931720"/>
                  <a:pt x="4975761" y="2442359"/>
                </a:cubicBezTo>
                <a:cubicBezTo>
                  <a:pt x="5442857" y="2952998"/>
                  <a:pt x="5500254" y="3048000"/>
                  <a:pt x="5557652" y="3143003"/>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5486400" y="2133600"/>
            <a:ext cx="1219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15200" y="3352800"/>
            <a:ext cx="304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pollo17_earthNASA.jpg"/>
          <p:cNvPicPr>
            <a:picLocks noGrp="1" noChangeAspect="1"/>
          </p:cNvPicPr>
          <p:nvPr>
            <p:ph type="pic" sz="quarter" idx="11"/>
          </p:nvPr>
        </p:nvPicPr>
        <p:blipFill>
          <a:blip r:embed="rId2" cstate="screen"/>
          <a:stretch>
            <a:fillRect/>
          </a:stretch>
        </p:blipFill>
        <p:spPr>
          <a:xfrm>
            <a:off x="457201" y="1981200"/>
            <a:ext cx="4800600" cy="4800600"/>
          </a:xfrm>
        </p:spPr>
      </p:pic>
      <p:sp>
        <p:nvSpPr>
          <p:cNvPr id="8" name="TextBox 7"/>
          <p:cNvSpPr txBox="1"/>
          <p:nvPr/>
        </p:nvSpPr>
        <p:spPr>
          <a:xfrm>
            <a:off x="533400" y="194608"/>
            <a:ext cx="8001000"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rPr>
              <a:t>Planet Earth…</a:t>
            </a:r>
          </a:p>
          <a:p>
            <a:r>
              <a:rPr lang="en-US" sz="2000" dirty="0" smtClean="0">
                <a:solidFill>
                  <a:schemeClr val="bg1"/>
                </a:solidFill>
              </a:rPr>
              <a:t>       Africa – origin of Modern Humans</a:t>
            </a:r>
          </a:p>
          <a:p>
            <a:r>
              <a:rPr lang="en-US" sz="2000" dirty="0" smtClean="0">
                <a:solidFill>
                  <a:schemeClr val="bg1"/>
                </a:solidFill>
              </a:rPr>
              <a:t>          Basking in Sunlight</a:t>
            </a:r>
          </a:p>
          <a:p>
            <a:r>
              <a:rPr lang="en-US" sz="2000" dirty="0" smtClean="0">
                <a:solidFill>
                  <a:schemeClr val="bg1"/>
                </a:solidFill>
              </a:rPr>
              <a:t>             Through a paper thin frosting </a:t>
            </a:r>
          </a:p>
          <a:p>
            <a:r>
              <a:rPr lang="en-US" sz="2000" dirty="0" smtClean="0">
                <a:solidFill>
                  <a:schemeClr val="bg1"/>
                </a:solidFill>
              </a:rPr>
              <a:t>	       Of Air and whimsical wandering clouds of Water</a:t>
            </a:r>
            <a:r>
              <a:rPr lang="en-US" sz="2000" dirty="0" smtClean="0">
                <a:solidFill>
                  <a:schemeClr val="bg1"/>
                </a:solidFill>
                <a:latin typeface="Papyrus" pitchFamily="66" charset="0"/>
              </a:rPr>
              <a:t/>
            </a:r>
            <a:br>
              <a:rPr lang="en-US" sz="2000" dirty="0" smtClean="0">
                <a:solidFill>
                  <a:schemeClr val="bg1"/>
                </a:solidFill>
                <a:latin typeface="Papyrus" pitchFamily="66" charset="0"/>
              </a:rPr>
            </a:br>
            <a:endParaRPr lang="en-US" sz="2000" dirty="0">
              <a:solidFill>
                <a:schemeClr val="bg1"/>
              </a:solidFill>
              <a:latin typeface="Papyrus" pitchFamily="66" charset="0"/>
            </a:endParaRPr>
          </a:p>
        </p:txBody>
      </p:sp>
      <p:sp>
        <p:nvSpPr>
          <p:cNvPr id="4" name="TextBox 3"/>
          <p:cNvSpPr txBox="1"/>
          <p:nvPr/>
        </p:nvSpPr>
        <p:spPr>
          <a:xfrm>
            <a:off x="5410200" y="5334000"/>
            <a:ext cx="2667000" cy="830997"/>
          </a:xfrm>
          <a:prstGeom prst="rect">
            <a:avLst/>
          </a:prstGeom>
          <a:noFill/>
        </p:spPr>
        <p:txBody>
          <a:bodyPr wrap="square" rtlCol="0">
            <a:spAutoFit/>
          </a:bodyPr>
          <a:lstStyle/>
          <a:p>
            <a:r>
              <a:rPr lang="en-US" sz="1600" dirty="0" smtClean="0">
                <a:effectLst>
                  <a:outerShdw blurRad="50800" dist="38100" algn="l" rotWithShape="0">
                    <a:prstClr val="black">
                      <a:alpha val="40000"/>
                    </a:prstClr>
                  </a:outerShdw>
                </a:effectLst>
              </a:rPr>
              <a:t>View from  Apollo 17 : </a:t>
            </a:r>
          </a:p>
          <a:p>
            <a:r>
              <a:rPr lang="en-US" sz="1600" dirty="0" smtClean="0">
                <a:effectLst>
                  <a:outerShdw blurRad="50800" dist="38100" algn="l" rotWithShape="0">
                    <a:prstClr val="black">
                      <a:alpha val="40000"/>
                    </a:prstClr>
                  </a:outerShdw>
                </a:effectLst>
              </a:rPr>
              <a:t> Last Human Trip to Moon, Dec. 7, 1972</a:t>
            </a:r>
            <a:endParaRPr lang="en-US" sz="1600" dirty="0">
              <a:effectLst>
                <a:outerShdw blurRad="50800" dist="38100" algn="l" rotWithShape="0">
                  <a:prstClr val="black">
                    <a:alpha val="40000"/>
                  </a:prstClr>
                </a:outerShdw>
              </a:effectLst>
            </a:endParaRPr>
          </a:p>
        </p:txBody>
      </p:sp>
      <p:sp>
        <p:nvSpPr>
          <p:cNvPr id="5" name="TextBox 4"/>
          <p:cNvSpPr txBox="1"/>
          <p:nvPr/>
        </p:nvSpPr>
        <p:spPr>
          <a:xfrm>
            <a:off x="5791200" y="2514600"/>
            <a:ext cx="1651029" cy="1815882"/>
          </a:xfrm>
          <a:prstGeom prst="rect">
            <a:avLst/>
          </a:prstGeom>
          <a:noFill/>
        </p:spPr>
        <p:txBody>
          <a:bodyPr wrap="none" rtlCol="0">
            <a:spAutoFit/>
          </a:bodyPr>
          <a:lstStyle/>
          <a:p>
            <a:r>
              <a:rPr lang="en-US" sz="2800" dirty="0" smtClean="0"/>
              <a:t>Sunlight </a:t>
            </a:r>
          </a:p>
          <a:p>
            <a:r>
              <a:rPr lang="en-US" sz="2800" dirty="0" smtClean="0"/>
              <a:t>  Air </a:t>
            </a:r>
          </a:p>
          <a:p>
            <a:r>
              <a:rPr lang="en-US" sz="2800" dirty="0" smtClean="0"/>
              <a:t>     Water  </a:t>
            </a:r>
          </a:p>
          <a:p>
            <a:r>
              <a:rPr lang="en-US" sz="2800" dirty="0" smtClean="0"/>
              <a:t>        Earth</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457200"/>
            <a:ext cx="7467600" cy="6248400"/>
          </a:xfrm>
        </p:spPr>
        <p:txBody>
          <a:bodyPr>
            <a:normAutofit fontScale="32500" lnSpcReduction="20000"/>
          </a:bodyPr>
          <a:lstStyle/>
          <a:p>
            <a:pPr algn="ctr"/>
            <a:r>
              <a:rPr lang="en-US" sz="4200" b="1" dirty="0" smtClean="0"/>
              <a:t>Out of the Stars</a:t>
            </a:r>
            <a:r>
              <a:rPr lang="en-US" b="1" dirty="0" smtClean="0"/>
              <a:t/>
            </a:r>
            <a:br>
              <a:rPr lang="en-US" b="1" dirty="0" smtClean="0"/>
            </a:br>
            <a:r>
              <a:rPr lang="en-US" b="1" dirty="0" smtClean="0"/>
              <a:t>Robert Weston</a:t>
            </a:r>
          </a:p>
          <a:p>
            <a:pPr algn="ctr"/>
            <a:endParaRPr lang="en-US" dirty="0" smtClean="0"/>
          </a:p>
          <a:p>
            <a:pPr algn="ctr"/>
            <a:r>
              <a:rPr lang="en-US" sz="3400" dirty="0" smtClean="0"/>
              <a:t>Out of the stars in their flight, out of the dust of eternity,</a:t>
            </a:r>
            <a:br>
              <a:rPr lang="en-US" sz="3400" dirty="0" smtClean="0"/>
            </a:br>
            <a:r>
              <a:rPr lang="en-US" sz="3400" dirty="0" smtClean="0"/>
              <a:t>here have we come,</a:t>
            </a:r>
            <a:br>
              <a:rPr lang="en-US" sz="3400" dirty="0" smtClean="0"/>
            </a:br>
            <a:r>
              <a:rPr lang="en-US" sz="3400" dirty="0" smtClean="0"/>
              <a:t>Stardust and sunlight,</a:t>
            </a:r>
            <a:br>
              <a:rPr lang="en-US" sz="3400" dirty="0" smtClean="0"/>
            </a:br>
            <a:r>
              <a:rPr lang="en-US" sz="3400" dirty="0" smtClean="0"/>
              <a:t>mingling through time and through space.</a:t>
            </a:r>
          </a:p>
          <a:p>
            <a:pPr algn="ctr"/>
            <a:r>
              <a:rPr lang="en-US" sz="3400" dirty="0" smtClean="0"/>
              <a:t>Out of the stars have we come,</a:t>
            </a:r>
            <a:br>
              <a:rPr lang="en-US" sz="3400" dirty="0" smtClean="0"/>
            </a:br>
            <a:r>
              <a:rPr lang="en-US" sz="3400" dirty="0" smtClean="0"/>
              <a:t>up from time.</a:t>
            </a:r>
            <a:br>
              <a:rPr lang="en-US" sz="3400" dirty="0" smtClean="0"/>
            </a:br>
            <a:r>
              <a:rPr lang="en-US" sz="3400" dirty="0" smtClean="0"/>
              <a:t>Out of the stars have we come.</a:t>
            </a:r>
          </a:p>
          <a:p>
            <a:pPr algn="ctr"/>
            <a:r>
              <a:rPr lang="en-US" sz="3400" dirty="0" smtClean="0"/>
              <a:t>Time out of time before time</a:t>
            </a:r>
            <a:br>
              <a:rPr lang="en-US" sz="3400" dirty="0" smtClean="0"/>
            </a:br>
            <a:r>
              <a:rPr lang="en-US" sz="3400" dirty="0" smtClean="0"/>
              <a:t>in the vastness of space,</a:t>
            </a:r>
            <a:br>
              <a:rPr lang="en-US" sz="3400" dirty="0" smtClean="0"/>
            </a:br>
            <a:r>
              <a:rPr lang="en-US" sz="3400" dirty="0" smtClean="0"/>
              <a:t>earth spun to orbit the sun,</a:t>
            </a:r>
            <a:br>
              <a:rPr lang="en-US" sz="3400" dirty="0" smtClean="0"/>
            </a:br>
            <a:r>
              <a:rPr lang="en-US" sz="3400" dirty="0" smtClean="0"/>
              <a:t>Earth with the thunder of mountains newborn,</a:t>
            </a:r>
            <a:br>
              <a:rPr lang="en-US" sz="3400" dirty="0" smtClean="0"/>
            </a:br>
            <a:r>
              <a:rPr lang="en-US" sz="3400" dirty="0" smtClean="0"/>
              <a:t>the boiling of seas. </a:t>
            </a:r>
          </a:p>
          <a:p>
            <a:pPr algn="ctr"/>
            <a:r>
              <a:rPr lang="en-US" sz="3400" dirty="0" smtClean="0"/>
              <a:t>Earth warmed by sun, lit by sunlight;</a:t>
            </a:r>
            <a:br>
              <a:rPr lang="en-US" sz="3400" dirty="0" smtClean="0"/>
            </a:br>
            <a:r>
              <a:rPr lang="en-US" sz="3400" dirty="0" smtClean="0"/>
              <a:t>This is our home;</a:t>
            </a:r>
            <a:br>
              <a:rPr lang="en-US" sz="3400" dirty="0" smtClean="0"/>
            </a:br>
            <a:r>
              <a:rPr lang="en-US" sz="3400" dirty="0" smtClean="0"/>
              <a:t>Out of the stars have we come. </a:t>
            </a:r>
          </a:p>
          <a:p>
            <a:pPr algn="ctr"/>
            <a:r>
              <a:rPr lang="en-US" sz="3400" dirty="0" smtClean="0"/>
              <a:t>Mystery hidden in mystery,</a:t>
            </a:r>
            <a:br>
              <a:rPr lang="en-US" sz="3400" dirty="0" smtClean="0"/>
            </a:br>
            <a:r>
              <a:rPr lang="en-US" sz="3400" dirty="0" smtClean="0"/>
              <a:t>back through all time;</a:t>
            </a:r>
            <a:br>
              <a:rPr lang="en-US" sz="3400" dirty="0" smtClean="0"/>
            </a:br>
            <a:r>
              <a:rPr lang="en-US" sz="3400" dirty="0" smtClean="0"/>
              <a:t>Mystery rising from rocks</a:t>
            </a:r>
            <a:br>
              <a:rPr lang="en-US" sz="3400" dirty="0" smtClean="0"/>
            </a:br>
            <a:r>
              <a:rPr lang="en-US" sz="3400" dirty="0" smtClean="0"/>
              <a:t>in the storm and the sea.</a:t>
            </a:r>
          </a:p>
          <a:p>
            <a:pPr algn="ctr"/>
            <a:r>
              <a:rPr lang="en-US" sz="3400" dirty="0" smtClean="0"/>
              <a:t>Out of the stars, rising from rocks</a:t>
            </a:r>
            <a:br>
              <a:rPr lang="en-US" sz="3400" dirty="0" smtClean="0"/>
            </a:br>
            <a:r>
              <a:rPr lang="en-US" sz="3400" dirty="0" smtClean="0"/>
              <a:t>and the sea,</a:t>
            </a:r>
            <a:br>
              <a:rPr lang="en-US" sz="3400" dirty="0" smtClean="0"/>
            </a:br>
            <a:r>
              <a:rPr lang="en-US" sz="3400" dirty="0" smtClean="0"/>
              <a:t>kindled by sunlight on earth,</a:t>
            </a:r>
            <a:br>
              <a:rPr lang="en-US" sz="3400" dirty="0" smtClean="0"/>
            </a:br>
            <a:r>
              <a:rPr lang="en-US" sz="3400" dirty="0" smtClean="0"/>
              <a:t>arose life. </a:t>
            </a:r>
          </a:p>
          <a:p>
            <a:pPr algn="ctr"/>
            <a:r>
              <a:rPr lang="en-US" sz="3400" dirty="0" smtClean="0"/>
              <a:t>Ponder this thing in your heart,</a:t>
            </a:r>
            <a:br>
              <a:rPr lang="en-US" sz="3400" dirty="0" smtClean="0"/>
            </a:br>
            <a:r>
              <a:rPr lang="en-US" sz="3400" dirty="0" smtClean="0"/>
              <a:t>life up from sea:</a:t>
            </a:r>
            <a:br>
              <a:rPr lang="en-US" sz="3400" dirty="0" smtClean="0"/>
            </a:br>
            <a:r>
              <a:rPr lang="en-US" sz="3400" dirty="0" smtClean="0"/>
              <a:t>Eyes to behold, throats to sing,</a:t>
            </a:r>
            <a:br>
              <a:rPr lang="en-US" sz="3400" dirty="0" smtClean="0"/>
            </a:br>
            <a:r>
              <a:rPr lang="en-US" sz="3400" dirty="0" smtClean="0"/>
              <a:t>mates to love. </a:t>
            </a:r>
          </a:p>
          <a:p>
            <a:pPr algn="ctr"/>
            <a:r>
              <a:rPr lang="en-US" sz="3400" dirty="0" smtClean="0"/>
              <a:t>Life from the sea, warmed by sun,</a:t>
            </a:r>
            <a:br>
              <a:rPr lang="en-US" sz="3400" dirty="0" smtClean="0"/>
            </a:br>
            <a:r>
              <a:rPr lang="en-US" sz="3400" dirty="0" smtClean="0"/>
              <a:t>washed by rain,</a:t>
            </a:r>
            <a:br>
              <a:rPr lang="en-US" sz="3400" dirty="0" smtClean="0"/>
            </a:br>
            <a:r>
              <a:rPr lang="en-US" sz="3400" dirty="0" smtClean="0"/>
              <a:t>life from within, giving birth,</a:t>
            </a:r>
            <a:br>
              <a:rPr lang="en-US" sz="3400" dirty="0" smtClean="0"/>
            </a:br>
            <a:r>
              <a:rPr lang="en-US" sz="3400" dirty="0" smtClean="0"/>
              <a:t>rose to love.</a:t>
            </a:r>
          </a:p>
          <a:p>
            <a:pPr algn="ctr"/>
            <a:r>
              <a:rPr lang="en-US" sz="3400" dirty="0" smtClean="0"/>
              <a:t>This is the wonder of time;</a:t>
            </a:r>
            <a:br>
              <a:rPr lang="en-US" sz="3400" dirty="0" smtClean="0"/>
            </a:br>
            <a:r>
              <a:rPr lang="en-US" sz="3400" dirty="0" smtClean="0"/>
              <a:t>this is the marvel of space;</a:t>
            </a:r>
            <a:br>
              <a:rPr lang="en-US" sz="3400" dirty="0" smtClean="0"/>
            </a:br>
            <a:r>
              <a:rPr lang="en-US" sz="3400" dirty="0" smtClean="0"/>
              <a:t>out of the stars swung the earth;</a:t>
            </a:r>
            <a:br>
              <a:rPr lang="en-US" sz="3400" dirty="0" smtClean="0"/>
            </a:br>
            <a:r>
              <a:rPr lang="en-US" sz="3400" dirty="0" smtClean="0"/>
              <a:t>life upon earth rose to love.</a:t>
            </a:r>
          </a:p>
          <a:p>
            <a:pPr algn="ctr"/>
            <a:r>
              <a:rPr lang="en-US" sz="3400" dirty="0" smtClean="0"/>
              <a:t>This is the marvel of life,</a:t>
            </a:r>
            <a:br>
              <a:rPr lang="en-US" sz="3400" dirty="0" smtClean="0"/>
            </a:br>
            <a:r>
              <a:rPr lang="en-US" sz="3400" dirty="0" smtClean="0"/>
              <a:t>rising to see and to know;</a:t>
            </a:r>
            <a:br>
              <a:rPr lang="en-US" sz="3400" dirty="0" smtClean="0"/>
            </a:br>
            <a:r>
              <a:rPr lang="en-US" sz="3400" dirty="0" smtClean="0"/>
              <a:t>Out of your heart, cry wonder:</a:t>
            </a:r>
            <a:br>
              <a:rPr lang="en-US" sz="3400" dirty="0" smtClean="0"/>
            </a:br>
            <a:r>
              <a:rPr lang="en-US" sz="3400" dirty="0" smtClean="0"/>
              <a:t>sing that we live.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362200"/>
            <a:ext cx="7315200" cy="1200329"/>
          </a:xfrm>
          <a:prstGeom prst="rect">
            <a:avLst/>
          </a:prstGeom>
        </p:spPr>
        <p:txBody>
          <a:bodyPr wrap="square">
            <a:spAutoFit/>
          </a:bodyPr>
          <a:lstStyle/>
          <a:p>
            <a:pPr algn="ctr"/>
            <a:r>
              <a:rPr lang="en-US" sz="2400" b="1" dirty="0" smtClean="0"/>
              <a:t> Discerning your Elemental Self:   </a:t>
            </a:r>
            <a:r>
              <a:rPr lang="en-US" sz="2400" b="1" i="1" dirty="0" smtClean="0"/>
              <a:t>Light, Earth, Air, Water</a:t>
            </a:r>
            <a:r>
              <a:rPr lang="en-US" sz="2400" b="1" dirty="0" smtClean="0"/>
              <a:t>     </a:t>
            </a:r>
            <a:r>
              <a:rPr lang="en-US" sz="2400" dirty="0" smtClean="0"/>
              <a:t>               	</a:t>
            </a:r>
          </a:p>
          <a:p>
            <a:pPr algn="ctr"/>
            <a:r>
              <a:rPr lang="en-US" sz="2400" i="1" dirty="0" smtClean="0"/>
              <a:t>Writing Exercise</a:t>
            </a: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68580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latin typeface="Papyrus" pitchFamily="66" charset="0"/>
              </a:rPr>
              <a:t>Overview of Part 3</a:t>
            </a:r>
            <a:endParaRPr lang="en-US" sz="2400" dirty="0">
              <a:solidFill>
                <a:schemeClr val="bg1"/>
              </a:solidFill>
              <a:latin typeface="Papyrus" pitchFamily="66" charset="0"/>
            </a:endParaRPr>
          </a:p>
        </p:txBody>
      </p:sp>
      <p:sp>
        <p:nvSpPr>
          <p:cNvPr id="3" name="Text Placeholder 2"/>
          <p:cNvSpPr>
            <a:spLocks noGrp="1"/>
          </p:cNvSpPr>
          <p:nvPr>
            <p:ph type="body" sz="quarter" idx="11"/>
          </p:nvPr>
        </p:nvSpPr>
        <p:spPr>
          <a:xfrm>
            <a:off x="152400" y="0"/>
            <a:ext cx="8458200" cy="6553200"/>
          </a:xfrm>
          <a:solidFill>
            <a:schemeClr val="bg2"/>
          </a:solidFill>
        </p:spPr>
        <p:txBody>
          <a:bodyPr>
            <a:noAutofit/>
          </a:bodyPr>
          <a:lstStyle/>
          <a:p>
            <a:pPr>
              <a:buNone/>
            </a:pPr>
            <a:r>
              <a:rPr lang="en-US" sz="2800" b="1" dirty="0" smtClean="0"/>
              <a:t>Awakening the Cosmos Within: </a:t>
            </a:r>
          </a:p>
          <a:p>
            <a:pPr>
              <a:buNone/>
            </a:pPr>
            <a:r>
              <a:rPr lang="en-US" sz="1800" b="1" dirty="0" smtClean="0"/>
              <a:t>Preparing Ourselves for the Great Work of Our Era</a:t>
            </a:r>
            <a:endParaRPr lang="en-US" sz="1600" b="1" dirty="0" smtClean="0"/>
          </a:p>
          <a:p>
            <a:pPr algn="l">
              <a:buNone/>
            </a:pPr>
            <a:r>
              <a:rPr lang="en-US" sz="1600" b="1" dirty="0" smtClean="0">
                <a:solidFill>
                  <a:schemeClr val="tx2">
                    <a:lumMod val="60000"/>
                    <a:lumOff val="40000"/>
                  </a:schemeClr>
                </a:solidFill>
              </a:rPr>
              <a:t>Saturday Afternoon </a:t>
            </a:r>
            <a:r>
              <a:rPr lang="en-US" sz="1600" b="1" dirty="0" smtClean="0"/>
              <a:t>							</a:t>
            </a:r>
            <a:endParaRPr lang="en-US" sz="1600" dirty="0" smtClean="0"/>
          </a:p>
          <a:p>
            <a:pPr algn="l">
              <a:buNone/>
            </a:pPr>
            <a:r>
              <a:rPr lang="en-US" sz="1600" b="1" dirty="0" smtClean="0">
                <a:solidFill>
                  <a:schemeClr val="tx1"/>
                </a:solidFill>
              </a:rPr>
              <a:t>What is the Universe Telling Us?   </a:t>
            </a:r>
            <a:r>
              <a:rPr lang="en-US" sz="1600" dirty="0" smtClean="0"/>
              <a:t>		</a:t>
            </a:r>
            <a:endParaRPr lang="en-US" sz="2400" dirty="0" smtClean="0"/>
          </a:p>
          <a:p>
            <a:pPr lvl="1"/>
            <a:r>
              <a:rPr lang="en-US" sz="1400" dirty="0" smtClean="0">
                <a:solidFill>
                  <a:schemeClr val="tx1"/>
                </a:solidFill>
              </a:rPr>
              <a:t>General Observations from the Universe Story                      	 </a:t>
            </a:r>
            <a:r>
              <a:rPr lang="en-US" sz="1400" i="1" dirty="0" smtClean="0">
                <a:solidFill>
                  <a:schemeClr val="tx1"/>
                </a:solidFill>
              </a:rPr>
              <a:t>Presentation (Milt)          	   </a:t>
            </a:r>
            <a:r>
              <a:rPr lang="en-US" sz="1400" dirty="0" smtClean="0">
                <a:solidFill>
                  <a:schemeClr val="tx1"/>
                </a:solidFill>
              </a:rPr>
              <a:t>1:30 PM</a:t>
            </a:r>
          </a:p>
          <a:p>
            <a:pPr lvl="2"/>
            <a:r>
              <a:rPr lang="en-US" sz="1200" dirty="0" smtClean="0">
                <a:solidFill>
                  <a:schemeClr val="tx1"/>
                </a:solidFill>
              </a:rPr>
              <a:t>Expanding, Cooling, Calming, Emergence, Creativity, Complexity, Cooperation</a:t>
            </a:r>
          </a:p>
          <a:p>
            <a:pPr lvl="1"/>
            <a:r>
              <a:rPr lang="en-US" sz="1400" dirty="0" smtClean="0">
                <a:solidFill>
                  <a:schemeClr val="tx1"/>
                </a:solidFill>
              </a:rPr>
              <a:t>Energy Transformation / Life as the Flow of Energy</a:t>
            </a:r>
          </a:p>
          <a:p>
            <a:pPr lvl="2"/>
            <a:r>
              <a:rPr lang="en-US" sz="1200" i="1" dirty="0" smtClean="0">
                <a:solidFill>
                  <a:schemeClr val="tx1"/>
                </a:solidFill>
              </a:rPr>
              <a:t>From Light to Matter to Living Organisms to Differentiated Consciousness</a:t>
            </a:r>
          </a:p>
          <a:p>
            <a:pPr lvl="1"/>
            <a:r>
              <a:rPr lang="en-US" sz="1400" dirty="0" smtClean="0">
                <a:solidFill>
                  <a:schemeClr val="tx1"/>
                </a:solidFill>
              </a:rPr>
              <a:t>Tree of Life / Right Relationships</a:t>
            </a:r>
          </a:p>
          <a:p>
            <a:pPr lvl="1"/>
            <a:r>
              <a:rPr lang="en-US" sz="1400" dirty="0" smtClean="0">
                <a:solidFill>
                  <a:schemeClr val="tx1"/>
                </a:solidFill>
              </a:rPr>
              <a:t>Spaceship Earth / Finiteness of Ancient  Energy Resources / Infinite Recycling of other Resources</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Reflections about the New Knowing                           	 </a:t>
            </a:r>
            <a:r>
              <a:rPr lang="en-US" sz="1400" i="1" dirty="0" smtClean="0">
                <a:solidFill>
                  <a:schemeClr val="tx1"/>
                </a:solidFill>
              </a:rPr>
              <a:t>Writing Exercise (Gail)</a:t>
            </a:r>
            <a:r>
              <a:rPr lang="en-US" sz="1400" dirty="0" smtClean="0">
                <a:solidFill>
                  <a:schemeClr val="tx1"/>
                </a:solidFill>
              </a:rPr>
              <a:t>    	 2:00 PM</a:t>
            </a:r>
          </a:p>
          <a:p>
            <a:pPr algn="l">
              <a:buNone/>
            </a:pPr>
            <a:r>
              <a:rPr lang="en-US" sz="1600" b="1" dirty="0" smtClean="0">
                <a:solidFill>
                  <a:schemeClr val="tx1"/>
                </a:solidFill>
              </a:rPr>
              <a:t>What are 7 Billion Humans Doing? </a:t>
            </a:r>
            <a:r>
              <a:rPr lang="en-US" sz="1600" dirty="0" smtClean="0"/>
              <a:t> </a:t>
            </a:r>
            <a:endParaRPr lang="en-US" sz="2400" b="1" dirty="0" smtClean="0">
              <a:solidFill>
                <a:schemeClr val="tx1"/>
              </a:solidFill>
            </a:endParaRPr>
          </a:p>
          <a:p>
            <a:pPr lvl="1"/>
            <a:r>
              <a:rPr lang="en-US" sz="1400" dirty="0" smtClean="0">
                <a:solidFill>
                  <a:schemeClr val="tx1"/>
                </a:solidFill>
              </a:rPr>
              <a:t> Yesterday’s Successes/Today’s Issues/Tomorrow’s Challenges  	</a:t>
            </a:r>
            <a:r>
              <a:rPr lang="en-US" sz="1400" i="1" dirty="0" smtClean="0">
                <a:solidFill>
                  <a:schemeClr val="tx1"/>
                </a:solidFill>
              </a:rPr>
              <a:t>Presentation (Milt)</a:t>
            </a:r>
            <a:r>
              <a:rPr lang="en-US" sz="1400" dirty="0" smtClean="0">
                <a:solidFill>
                  <a:schemeClr val="tx1"/>
                </a:solidFill>
              </a:rPr>
              <a:t>   	  2:15 PM</a:t>
            </a:r>
          </a:p>
          <a:p>
            <a:pPr lvl="1"/>
            <a:r>
              <a:rPr lang="en-US" sz="1400" dirty="0" smtClean="0">
                <a:solidFill>
                  <a:schemeClr val="tx1"/>
                </a:solidFill>
              </a:rPr>
              <a:t> Ecomorality – the Ethics of Sustainability                                     </a:t>
            </a:r>
            <a:br>
              <a:rPr lang="en-US" sz="1400" dirty="0" smtClean="0">
                <a:solidFill>
                  <a:schemeClr val="tx1"/>
                </a:solidFill>
              </a:rPr>
            </a:br>
            <a:r>
              <a:rPr lang="en-US" sz="1200" i="1" dirty="0" smtClean="0">
                <a:solidFill>
                  <a:schemeClr val="tx1"/>
                </a:solidFill>
              </a:rPr>
              <a:t>– an evolving tool for approaching tomorrow’s challenges</a:t>
            </a:r>
            <a:endParaRPr lang="en-US" sz="1400" dirty="0" smtClean="0">
              <a:solidFill>
                <a:schemeClr val="tx1"/>
              </a:solidFill>
            </a:endParaRPr>
          </a:p>
          <a:p>
            <a:pPr lvl="1"/>
            <a:r>
              <a:rPr lang="en-US" sz="1400" dirty="0" smtClean="0">
                <a:solidFill>
                  <a:schemeClr val="tx1"/>
                </a:solidFill>
              </a:rPr>
              <a:t>Reflections on an Ethic of Sustainability    	            	</a:t>
            </a:r>
            <a:r>
              <a:rPr lang="en-US" sz="1400" i="1" dirty="0" smtClean="0">
                <a:solidFill>
                  <a:schemeClr val="tx1"/>
                </a:solidFill>
              </a:rPr>
              <a:t>Writing Exercise (Gail)</a:t>
            </a:r>
            <a:r>
              <a:rPr lang="en-US" sz="1400" dirty="0" smtClean="0">
                <a:solidFill>
                  <a:schemeClr val="tx1"/>
                </a:solidFill>
              </a:rPr>
              <a:t>        2:45 PM</a:t>
            </a:r>
          </a:p>
          <a:p>
            <a:pPr lvl="1"/>
            <a:r>
              <a:rPr lang="en-US" sz="1400" dirty="0" smtClean="0">
                <a:solidFill>
                  <a:schemeClr val="tx1"/>
                </a:solidFill>
              </a:rPr>
              <a:t>People &amp; Organizations that Can Help You / that Need Your Help  </a:t>
            </a:r>
            <a:endParaRPr lang="en-US" sz="2000" dirty="0" smtClean="0">
              <a:solidFill>
                <a:schemeClr val="tx1"/>
              </a:solidFill>
            </a:endParaRPr>
          </a:p>
          <a:p>
            <a:pPr lvl="2"/>
            <a:r>
              <a:rPr lang="en-US" sz="1400" dirty="0" smtClean="0">
                <a:solidFill>
                  <a:schemeClr val="tx1"/>
                </a:solidFill>
              </a:rPr>
              <a:t>Blessed Unrest   (Global) 		                  	</a:t>
            </a:r>
            <a:r>
              <a:rPr lang="en-US" sz="1400" i="1" dirty="0" smtClean="0">
                <a:solidFill>
                  <a:schemeClr val="tx1"/>
                </a:solidFill>
              </a:rPr>
              <a:t>Presentation (Milt)</a:t>
            </a:r>
            <a:r>
              <a:rPr lang="en-US" sz="1400" dirty="0" smtClean="0">
                <a:solidFill>
                  <a:schemeClr val="tx1"/>
                </a:solidFill>
              </a:rPr>
              <a:t>              3:00 PM</a:t>
            </a:r>
          </a:p>
          <a:p>
            <a:pPr lvl="2"/>
            <a:r>
              <a:rPr lang="en-US" sz="1400" dirty="0" smtClean="0">
                <a:solidFill>
                  <a:schemeClr val="tx1"/>
                </a:solidFill>
              </a:rPr>
              <a:t>Re-build the Dream - Van Jones (National)</a:t>
            </a:r>
          </a:p>
          <a:p>
            <a:pPr lvl="2"/>
            <a:r>
              <a:rPr lang="en-US" sz="1400" dirty="0" smtClean="0">
                <a:solidFill>
                  <a:schemeClr val="tx1"/>
                </a:solidFill>
              </a:rPr>
              <a:t>Ministry for Earth / Green Sanctuary (UUA)</a:t>
            </a:r>
          </a:p>
          <a:p>
            <a:pPr lvl="2"/>
            <a:r>
              <a:rPr lang="en-US" sz="1400" dirty="0" smtClean="0">
                <a:solidFill>
                  <a:schemeClr val="tx1"/>
                </a:solidFill>
              </a:rPr>
              <a:t>Green First Teams / Social Justice Task Forces (First Universalist) </a:t>
            </a:r>
          </a:p>
          <a:p>
            <a:pPr lvl="2"/>
            <a:r>
              <a:rPr lang="en-US" sz="1400" dirty="0" smtClean="0">
                <a:solidFill>
                  <a:schemeClr val="tx1"/>
                </a:solidFill>
              </a:rPr>
              <a:t>A Typical Personal Path</a:t>
            </a:r>
          </a:p>
          <a:p>
            <a:pPr algn="l">
              <a:buNone/>
            </a:pPr>
            <a:r>
              <a:rPr lang="en-US" sz="1600" b="1" dirty="0" smtClean="0">
                <a:solidFill>
                  <a:schemeClr val="tx1"/>
                </a:solidFill>
              </a:rPr>
              <a:t>So What Does Your Element Want of You?                                        </a:t>
            </a:r>
            <a:r>
              <a:rPr lang="en-US" sz="1600" i="1" dirty="0" smtClean="0">
                <a:solidFill>
                  <a:schemeClr val="tx1"/>
                </a:solidFill>
              </a:rPr>
              <a:t>Writing Exercise (Gail)</a:t>
            </a:r>
            <a:r>
              <a:rPr lang="en-US" sz="1600" b="1" i="1" dirty="0" smtClean="0">
                <a:solidFill>
                  <a:schemeClr val="tx1"/>
                </a:solidFill>
              </a:rPr>
              <a:t>   </a:t>
            </a:r>
            <a:r>
              <a:rPr lang="en-US" sz="1600" b="1" dirty="0" smtClean="0">
                <a:solidFill>
                  <a:schemeClr val="tx1"/>
                </a:solidFill>
              </a:rPr>
              <a:t>3:15 PM</a:t>
            </a:r>
            <a:endParaRPr lang="en-US" sz="2400" b="1" dirty="0" smtClean="0">
              <a:solidFill>
                <a:schemeClr val="tx1"/>
              </a:solidFill>
            </a:endParaRPr>
          </a:p>
          <a:p>
            <a:pPr algn="l">
              <a:buNone/>
            </a:pPr>
            <a:r>
              <a:rPr lang="en-US" sz="1600" i="1" dirty="0" smtClean="0">
                <a:solidFill>
                  <a:schemeClr val="tx1"/>
                </a:solidFill>
              </a:rPr>
              <a:t>Closing 								</a:t>
            </a:r>
            <a:r>
              <a:rPr lang="en-US" sz="1600" b="1" dirty="0" smtClean="0">
                <a:solidFill>
                  <a:schemeClr val="tx1"/>
                </a:solidFill>
              </a:rPr>
              <a:t>3:30 PM </a:t>
            </a:r>
            <a:r>
              <a:rPr lang="en-US" sz="1600" i="1" dirty="0" smtClean="0"/>
              <a:t>			</a:t>
            </a:r>
            <a:endParaRPr lang="en-US" sz="6000" i="1"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dWebc.jpg"/>
          <p:cNvPicPr>
            <a:picLocks noChangeAspect="1"/>
          </p:cNvPicPr>
          <p:nvPr/>
        </p:nvPicPr>
        <p:blipFill>
          <a:blip r:embed="rId2" cstate="screen"/>
          <a:stretch>
            <a:fillRect/>
          </a:stretch>
        </p:blipFill>
        <p:spPr>
          <a:xfrm>
            <a:off x="457200" y="1981200"/>
            <a:ext cx="4218329" cy="4876800"/>
          </a:xfrm>
          <a:prstGeom prst="rect">
            <a:avLst/>
          </a:prstGeom>
        </p:spPr>
      </p:pic>
      <p:sp>
        <p:nvSpPr>
          <p:cNvPr id="10" name="TextBox 9"/>
          <p:cNvSpPr txBox="1"/>
          <p:nvPr/>
        </p:nvSpPr>
        <p:spPr>
          <a:xfrm>
            <a:off x="533400" y="76200"/>
            <a:ext cx="7924800" cy="193899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All Life on Planet Earth is linked to </a:t>
            </a:r>
          </a:p>
          <a:p>
            <a:r>
              <a:rPr lang="en-US" sz="2400" dirty="0" smtClean="0">
                <a:solidFill>
                  <a:schemeClr val="bg1"/>
                </a:solidFill>
              </a:rPr>
              <a:t>         Current Light from the Sun, and rooted in a  </a:t>
            </a:r>
          </a:p>
          <a:p>
            <a:r>
              <a:rPr lang="en-US" sz="2400" dirty="0" smtClean="0">
                <a:solidFill>
                  <a:schemeClr val="bg1"/>
                </a:solidFill>
              </a:rPr>
              <a:t>         Healthy Planet  - all in Right Relationship</a:t>
            </a:r>
          </a:p>
          <a:p>
            <a:r>
              <a:rPr lang="en-US" sz="2400" dirty="0" smtClean="0">
                <a:solidFill>
                  <a:schemeClr val="bg1"/>
                </a:solidFill>
              </a:rPr>
              <a:t>Our Life and Evolving Consciousness </a:t>
            </a:r>
          </a:p>
          <a:p>
            <a:r>
              <a:rPr lang="en-US" sz="2400" dirty="0" smtClean="0">
                <a:solidFill>
                  <a:schemeClr val="bg1"/>
                </a:solidFill>
              </a:rPr>
              <a:t>         depends  on all non-human Life  - its that simple</a:t>
            </a:r>
            <a:endParaRPr lang="en-US" sz="2400" dirty="0">
              <a:solidFill>
                <a:schemeClr val="bg1"/>
              </a:solidFill>
            </a:endParaRPr>
          </a:p>
        </p:txBody>
      </p:sp>
      <p:sp>
        <p:nvSpPr>
          <p:cNvPr id="7" name="TextBox 6"/>
          <p:cNvSpPr txBox="1"/>
          <p:nvPr/>
        </p:nvSpPr>
        <p:spPr>
          <a:xfrm>
            <a:off x="4876800" y="2133600"/>
            <a:ext cx="3352800" cy="4801314"/>
          </a:xfrm>
          <a:prstGeom prst="rect">
            <a:avLst/>
          </a:prstGeom>
          <a:noFill/>
        </p:spPr>
        <p:txBody>
          <a:bodyPr wrap="square" rtlCol="0">
            <a:spAutoFit/>
          </a:bodyPr>
          <a:lstStyle/>
          <a:p>
            <a:r>
              <a:rPr lang="en-US" dirty="0" smtClean="0"/>
              <a:t>“With the rise of modern sciences we began to think of the Universe as a collection of objects rather than a communion of subjects…”   </a:t>
            </a:r>
          </a:p>
          <a:p>
            <a:endParaRPr lang="en-US" dirty="0" smtClean="0"/>
          </a:p>
          <a:p>
            <a:r>
              <a:rPr lang="en-US" dirty="0" smtClean="0"/>
              <a:t>…In realty there is a single integral community of the Earth that includes all its component members whether human or other.”</a:t>
            </a:r>
          </a:p>
          <a:p>
            <a:endParaRPr lang="en-US" dirty="0" smtClean="0"/>
          </a:p>
          <a:p>
            <a:r>
              <a:rPr lang="en-US" dirty="0" smtClean="0"/>
              <a:t>This is our Great Work – to create a “mutually enhancing human presence within an ever-renewing organic-based Earth community” (Thomas Berry)</a:t>
            </a:r>
          </a:p>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52400"/>
            <a:ext cx="68580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rPr>
              <a:t>Conclusions / Summary</a:t>
            </a:r>
            <a:endParaRPr lang="en-US" sz="2400" dirty="0">
              <a:solidFill>
                <a:schemeClr val="bg1"/>
              </a:solidFill>
            </a:endParaRPr>
          </a:p>
        </p:txBody>
      </p:sp>
      <p:sp>
        <p:nvSpPr>
          <p:cNvPr id="3" name="Text Placeholder 2"/>
          <p:cNvSpPr>
            <a:spLocks noGrp="1"/>
          </p:cNvSpPr>
          <p:nvPr>
            <p:ph type="body" sz="quarter" idx="11"/>
          </p:nvPr>
        </p:nvSpPr>
        <p:spPr>
          <a:xfrm>
            <a:off x="381000" y="762000"/>
            <a:ext cx="8001000" cy="6096000"/>
          </a:xfrm>
        </p:spPr>
        <p:txBody>
          <a:bodyPr>
            <a:normAutofit fontScale="32500" lnSpcReduction="20000"/>
          </a:bodyPr>
          <a:lstStyle/>
          <a:p>
            <a:pPr algn="ctr">
              <a:buNone/>
            </a:pPr>
            <a:r>
              <a:rPr lang="en-US" sz="4900" b="1" dirty="0" smtClean="0"/>
              <a:t>Everybody’s Story - The Universe Story -  The Epic of Evolution - The History of Nature</a:t>
            </a:r>
            <a:endParaRPr lang="en-US" sz="4000" b="1" dirty="0" smtClean="0"/>
          </a:p>
          <a:p>
            <a:endParaRPr lang="en-US" sz="4900" i="1" dirty="0" smtClean="0">
              <a:latin typeface="Adobe Caslon Pro Bold" pitchFamily="18" charset="0"/>
            </a:endParaRPr>
          </a:p>
          <a:p>
            <a:pPr algn="l"/>
            <a:r>
              <a:rPr lang="en-US" sz="4900" i="1" dirty="0" smtClean="0"/>
              <a:t> After  hearing this Story, it is difficult not to be changed forever</a:t>
            </a:r>
          </a:p>
          <a:p>
            <a:pPr lvl="1"/>
            <a:r>
              <a:rPr lang="en-US" sz="4700" i="1" dirty="0" smtClean="0">
                <a:solidFill>
                  <a:schemeClr val="tx1"/>
                </a:solidFill>
              </a:rPr>
              <a:t>We become aware that we are not only related to every other human on the Planet, but also to every animal and every plant and every living entity.    WE ARE FAMILY</a:t>
            </a:r>
          </a:p>
          <a:p>
            <a:pPr lvl="1"/>
            <a:r>
              <a:rPr lang="en-US" sz="4700" i="1" dirty="0" smtClean="0">
                <a:solidFill>
                  <a:schemeClr val="tx1"/>
                </a:solidFill>
              </a:rPr>
              <a:t>We become aware that every atom in our body is a part of the Earth family that is a part of our Solar family of star stuff. </a:t>
            </a:r>
          </a:p>
          <a:p>
            <a:pPr lvl="1"/>
            <a:r>
              <a:rPr lang="en-US" sz="4700" i="1" dirty="0" smtClean="0">
                <a:solidFill>
                  <a:schemeClr val="tx1"/>
                </a:solidFill>
              </a:rPr>
              <a:t> We become aware how we are inextricably tied into the Light that was the beginning.    </a:t>
            </a:r>
          </a:p>
          <a:p>
            <a:pPr algn="l"/>
            <a:endParaRPr lang="en-US" sz="4900" i="1" dirty="0" smtClean="0"/>
          </a:p>
          <a:p>
            <a:pPr algn="l"/>
            <a:r>
              <a:rPr lang="en-US" sz="4900" i="1" dirty="0" smtClean="0"/>
              <a:t>  The Story tells us that for 13.7 billion years the Universe has been consistently expanding, cooling, calming, coalescing and creating more and more complexity and consciousness</a:t>
            </a:r>
            <a:endParaRPr lang="en-US" sz="4900" i="1" dirty="0" smtClean="0">
              <a:solidFill>
                <a:schemeClr val="tx1"/>
              </a:solidFill>
            </a:endParaRPr>
          </a:p>
          <a:p>
            <a:pPr lvl="1"/>
            <a:r>
              <a:rPr lang="en-US" sz="4900" i="1" dirty="0" smtClean="0">
                <a:solidFill>
                  <a:schemeClr val="tx1"/>
                </a:solidFill>
              </a:rPr>
              <a:t>Emergence : Something More from Nothing But …as a result of new Relationships </a:t>
            </a:r>
          </a:p>
          <a:p>
            <a:pPr lvl="1"/>
            <a:r>
              <a:rPr lang="en-US" sz="4900" i="1" dirty="0" smtClean="0">
                <a:solidFill>
                  <a:schemeClr val="tx1"/>
                </a:solidFill>
              </a:rPr>
              <a:t>Natural  Attractive Forces that form new relationships  </a:t>
            </a:r>
            <a:br>
              <a:rPr lang="en-US" sz="4900" i="1" dirty="0" smtClean="0">
                <a:solidFill>
                  <a:schemeClr val="tx1"/>
                </a:solidFill>
              </a:rPr>
            </a:br>
            <a:r>
              <a:rPr lang="en-US" sz="4900" i="1" dirty="0" smtClean="0">
                <a:solidFill>
                  <a:schemeClr val="tx1"/>
                </a:solidFill>
              </a:rPr>
              <a:t>(weak and strong nuclear forces, gravitational force, electromagnetic force)</a:t>
            </a:r>
          </a:p>
          <a:p>
            <a:pPr lvl="1"/>
            <a:r>
              <a:rPr lang="en-US" sz="4900" i="1" dirty="0" smtClean="0">
                <a:solidFill>
                  <a:schemeClr val="tx1"/>
                </a:solidFill>
              </a:rPr>
              <a:t>Human Attractive Forces that form new relationships</a:t>
            </a:r>
            <a:br>
              <a:rPr lang="en-US" sz="4900" i="1" dirty="0" smtClean="0">
                <a:solidFill>
                  <a:schemeClr val="tx1"/>
                </a:solidFill>
              </a:rPr>
            </a:br>
            <a:r>
              <a:rPr lang="en-US" sz="4900" i="1" dirty="0" smtClean="0">
                <a:solidFill>
                  <a:schemeClr val="tx1"/>
                </a:solidFill>
              </a:rPr>
              <a:t>(Survival, Love, Fear, Family, Nationality, …)</a:t>
            </a:r>
            <a:br>
              <a:rPr lang="en-US" sz="4900" i="1" dirty="0" smtClean="0">
                <a:solidFill>
                  <a:schemeClr val="tx1"/>
                </a:solidFill>
              </a:rPr>
            </a:br>
            <a:endParaRPr lang="en-US" sz="4900" i="1" dirty="0" smtClean="0"/>
          </a:p>
          <a:p>
            <a:pPr algn="l"/>
            <a:r>
              <a:rPr lang="en-US" sz="4900" i="1" dirty="0" smtClean="0"/>
              <a:t>  The story also tells of our </a:t>
            </a:r>
            <a:r>
              <a:rPr lang="en-US" sz="4900" b="1" i="1" dirty="0" smtClean="0"/>
              <a:t>Evolving Consciousness</a:t>
            </a:r>
          </a:p>
          <a:p>
            <a:pPr lvl="1"/>
            <a:r>
              <a:rPr lang="en-US" sz="4900" i="1" dirty="0" smtClean="0">
                <a:solidFill>
                  <a:schemeClr val="tx1"/>
                </a:solidFill>
              </a:rPr>
              <a:t>We self-aware beings have become an individuated “I” </a:t>
            </a:r>
          </a:p>
          <a:p>
            <a:pPr lvl="1"/>
            <a:r>
              <a:rPr lang="en-US" sz="4900" i="1" dirty="0" smtClean="0">
                <a:solidFill>
                  <a:schemeClr val="tx1"/>
                </a:solidFill>
              </a:rPr>
              <a:t>We have also become  an  “Eye” for Planet Earth, our Solar System and the entire Cosmos.    </a:t>
            </a:r>
          </a:p>
          <a:p>
            <a:pPr lvl="1"/>
            <a:r>
              <a:rPr lang="en-US" sz="4700" i="1" dirty="0" smtClean="0">
                <a:solidFill>
                  <a:schemeClr val="tx1"/>
                </a:solidFill>
              </a:rPr>
              <a:t> What we 7 billion humans do (and don’t do) with what we now can see using this new Eye determines our future and the evolution of  Planet Earth.   </a:t>
            </a:r>
          </a:p>
          <a:p>
            <a:pPr algn="l"/>
            <a:r>
              <a:rPr lang="en-US" sz="4900" i="1" dirty="0" smtClean="0"/>
              <a:t>  The story tells us our future is our conscious choice (and responsibility?)    The sane choice is of course to choose Sustainability and adopt a new paradigm – </a:t>
            </a:r>
            <a:r>
              <a:rPr lang="en-US" sz="4900" b="1" i="1" dirty="0" smtClean="0"/>
              <a:t>Ecomorality: The Ethics of Sustainability and Evolving Consciousness</a:t>
            </a:r>
            <a:r>
              <a:rPr lang="en-US" sz="4900" i="1" dirty="0" smtClean="0"/>
              <a:t>.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533400"/>
            <a:ext cx="8001000" cy="6172200"/>
          </a:xfrm>
        </p:spPr>
        <p:txBody>
          <a:bodyPr>
            <a:normAutofit lnSpcReduction="10000"/>
          </a:bodyPr>
          <a:lstStyle/>
          <a:p>
            <a:pPr algn="ctr"/>
            <a:r>
              <a:rPr lang="en-US" sz="2400" b="1" dirty="0" smtClean="0"/>
              <a:t>Resources </a:t>
            </a:r>
            <a:r>
              <a:rPr lang="en-US" sz="1400" b="1" dirty="0" smtClean="0"/>
              <a:t>(Used by Gail)</a:t>
            </a:r>
            <a:endParaRPr lang="en-US" sz="2400" b="1" dirty="0" smtClean="0"/>
          </a:p>
          <a:p>
            <a:r>
              <a:rPr lang="en-US" dirty="0" smtClean="0"/>
              <a:t> </a:t>
            </a:r>
          </a:p>
          <a:p>
            <a:r>
              <a:rPr lang="en-US" sz="1800" dirty="0" err="1" smtClean="0"/>
              <a:t>Augros</a:t>
            </a:r>
            <a:r>
              <a:rPr lang="en-US" sz="1800" dirty="0" smtClean="0"/>
              <a:t>, Robert &amp; </a:t>
            </a:r>
            <a:r>
              <a:rPr lang="en-US" sz="1800" dirty="0" err="1" smtClean="0"/>
              <a:t>Stanciu</a:t>
            </a:r>
            <a:r>
              <a:rPr lang="en-US" sz="1800" dirty="0" smtClean="0"/>
              <a:t>, George. </a:t>
            </a:r>
            <a:r>
              <a:rPr lang="en-US" sz="1800" u="sng" dirty="0" smtClean="0"/>
              <a:t>The New Story of Science</a:t>
            </a:r>
            <a:r>
              <a:rPr lang="en-US" sz="1800" dirty="0" smtClean="0"/>
              <a:t>. New York: Bantam  </a:t>
            </a:r>
          </a:p>
          <a:p>
            <a:r>
              <a:rPr lang="en-US" sz="1800" dirty="0" smtClean="0"/>
              <a:t>                                                             Books, 1984.</a:t>
            </a:r>
          </a:p>
          <a:p>
            <a:r>
              <a:rPr lang="en-US" sz="1800" dirty="0" smtClean="0"/>
              <a:t>Berry, Thomas. </a:t>
            </a:r>
            <a:r>
              <a:rPr lang="en-US" sz="1800" u="sng" dirty="0" smtClean="0"/>
              <a:t>The Dream of the Earth</a:t>
            </a:r>
            <a:r>
              <a:rPr lang="en-US" sz="1800" dirty="0" smtClean="0"/>
              <a:t>. San Francisco: Sierra Club Books, 1988.</a:t>
            </a:r>
          </a:p>
          <a:p>
            <a:r>
              <a:rPr lang="en-US" sz="1800" dirty="0" smtClean="0"/>
              <a:t>Berry, Thomas.  </a:t>
            </a:r>
            <a:r>
              <a:rPr lang="en-US" sz="1800" u="sng" dirty="0" smtClean="0"/>
              <a:t>The Great Work</a:t>
            </a:r>
            <a:r>
              <a:rPr lang="en-US" sz="1800" dirty="0" smtClean="0"/>
              <a:t>.  New York: Bell Tower, 1999.</a:t>
            </a:r>
          </a:p>
          <a:p>
            <a:r>
              <a:rPr lang="en-US" sz="1800" dirty="0" smtClean="0"/>
              <a:t>Dowd, Michael.  </a:t>
            </a:r>
            <a:r>
              <a:rPr lang="en-US" sz="1800" u="sng" dirty="0" smtClean="0"/>
              <a:t>Thank God for Evolution</a:t>
            </a:r>
            <a:r>
              <a:rPr lang="en-US" sz="1800" dirty="0" smtClean="0"/>
              <a:t>. San Francisco: Council Oak Books, 2007.</a:t>
            </a:r>
          </a:p>
          <a:p>
            <a:r>
              <a:rPr lang="en-US" sz="1800" dirty="0" err="1" smtClean="0"/>
              <a:t>Goswami</a:t>
            </a:r>
            <a:r>
              <a:rPr lang="en-US" sz="1800" dirty="0" smtClean="0"/>
              <a:t>, </a:t>
            </a:r>
            <a:r>
              <a:rPr lang="en-US" sz="1800" dirty="0" err="1" smtClean="0"/>
              <a:t>Amit</a:t>
            </a:r>
            <a:r>
              <a:rPr lang="en-US" sz="1800" dirty="0" smtClean="0"/>
              <a:t>. </a:t>
            </a:r>
            <a:r>
              <a:rPr lang="en-US" sz="1800" u="sng" dirty="0" smtClean="0"/>
              <a:t>The Self-Aware Universe</a:t>
            </a:r>
            <a:r>
              <a:rPr lang="en-US" sz="1800" dirty="0" smtClean="0"/>
              <a:t>. NY: Putnam, 1993.</a:t>
            </a:r>
          </a:p>
          <a:p>
            <a:r>
              <a:rPr lang="en-US" sz="1800" dirty="0" err="1" smtClean="0"/>
              <a:t>O’Murchu</a:t>
            </a:r>
            <a:r>
              <a:rPr lang="en-US" sz="1800" dirty="0" smtClean="0"/>
              <a:t>, </a:t>
            </a:r>
            <a:r>
              <a:rPr lang="en-US" sz="1800" dirty="0" err="1" smtClean="0"/>
              <a:t>Diarmuid</a:t>
            </a:r>
            <a:r>
              <a:rPr lang="en-US" sz="1800" dirty="0" smtClean="0"/>
              <a:t>. </a:t>
            </a:r>
            <a:r>
              <a:rPr lang="en-US" sz="1800" u="sng" dirty="0" smtClean="0"/>
              <a:t>Evolutionary Faith</a:t>
            </a:r>
            <a:r>
              <a:rPr lang="en-US" sz="1800" dirty="0" smtClean="0"/>
              <a:t>. New York: </a:t>
            </a:r>
            <a:r>
              <a:rPr lang="en-US" sz="1800" dirty="0" err="1" smtClean="0"/>
              <a:t>Orbis</a:t>
            </a:r>
            <a:r>
              <a:rPr lang="en-US" sz="1800" dirty="0" smtClean="0"/>
              <a:t>, 2002.    </a:t>
            </a:r>
          </a:p>
          <a:p>
            <a:r>
              <a:rPr lang="en-US" sz="1800" dirty="0" smtClean="0"/>
              <a:t>                                       </a:t>
            </a:r>
            <a:r>
              <a:rPr lang="en-US" sz="1800" u="sng" dirty="0" smtClean="0"/>
              <a:t>Quantum Theology</a:t>
            </a:r>
            <a:r>
              <a:rPr lang="en-US" sz="1800" dirty="0" smtClean="0"/>
              <a:t>. NY: Crossroads, 2004.</a:t>
            </a:r>
          </a:p>
          <a:p>
            <a:r>
              <a:rPr lang="en-US" sz="1800" dirty="0" smtClean="0"/>
              <a:t>                                       </a:t>
            </a:r>
            <a:r>
              <a:rPr lang="en-US" sz="1800" u="sng" dirty="0" smtClean="0"/>
              <a:t>Ancestral Grace</a:t>
            </a:r>
            <a:r>
              <a:rPr lang="en-US" sz="1800" dirty="0" smtClean="0"/>
              <a:t>. New York: </a:t>
            </a:r>
            <a:r>
              <a:rPr lang="en-US" sz="1800" dirty="0" err="1" smtClean="0"/>
              <a:t>Orbis</a:t>
            </a:r>
            <a:r>
              <a:rPr lang="en-US" sz="1800" dirty="0" smtClean="0"/>
              <a:t>, 2008.</a:t>
            </a:r>
          </a:p>
          <a:p>
            <a:r>
              <a:rPr lang="en-US" sz="1800" dirty="0" smtClean="0"/>
              <a:t>Palmer, Parker.  </a:t>
            </a:r>
            <a:r>
              <a:rPr lang="en-US" sz="1800" u="sng" dirty="0" smtClean="0"/>
              <a:t>Let Your Life Speak</a:t>
            </a:r>
            <a:r>
              <a:rPr lang="en-US" sz="1800" dirty="0" smtClean="0"/>
              <a:t>. San Francisco:  </a:t>
            </a:r>
            <a:r>
              <a:rPr lang="en-US" sz="1800" dirty="0" err="1" smtClean="0"/>
              <a:t>Jossey</a:t>
            </a:r>
            <a:r>
              <a:rPr lang="en-US" sz="1800" dirty="0" smtClean="0"/>
              <a:t>-Bass, 2000.</a:t>
            </a:r>
          </a:p>
          <a:p>
            <a:r>
              <a:rPr lang="en-US" sz="1800" dirty="0" err="1" smtClean="0"/>
              <a:t>Spretnak</a:t>
            </a:r>
            <a:r>
              <a:rPr lang="en-US" sz="1800" dirty="0" smtClean="0"/>
              <a:t>, Charlene. </a:t>
            </a:r>
            <a:r>
              <a:rPr lang="en-US" sz="1800" u="sng" dirty="0" smtClean="0"/>
              <a:t>States of Grace</a:t>
            </a:r>
            <a:r>
              <a:rPr lang="en-US" sz="1800" dirty="0" smtClean="0"/>
              <a:t>. NY: HarperCollins, 1991.</a:t>
            </a:r>
          </a:p>
          <a:p>
            <a:r>
              <a:rPr lang="en-US" sz="1800" dirty="0" err="1" smtClean="0"/>
              <a:t>Swimme</a:t>
            </a:r>
            <a:r>
              <a:rPr lang="en-US" sz="1800" dirty="0" smtClean="0"/>
              <a:t>, Brian.  </a:t>
            </a:r>
            <a:r>
              <a:rPr lang="en-US" sz="1800" u="sng" dirty="0" smtClean="0"/>
              <a:t>The Hidden Heart of the Cosmos</a:t>
            </a:r>
            <a:r>
              <a:rPr lang="en-US" sz="1800" dirty="0" smtClean="0"/>
              <a:t>. New York: </a:t>
            </a:r>
            <a:r>
              <a:rPr lang="en-US" sz="1800" dirty="0" err="1" smtClean="0"/>
              <a:t>Orbis</a:t>
            </a:r>
            <a:r>
              <a:rPr lang="en-US" sz="1800" dirty="0" smtClean="0"/>
              <a:t>, 1996.</a:t>
            </a:r>
          </a:p>
          <a:p>
            <a:r>
              <a:rPr lang="en-US" sz="1800" dirty="0" smtClean="0"/>
              <a:t>                              </a:t>
            </a:r>
            <a:r>
              <a:rPr lang="en-US" sz="1800" u="sng" dirty="0" smtClean="0"/>
              <a:t>The Universe is a Green Dragon</a:t>
            </a:r>
            <a:r>
              <a:rPr lang="en-US" sz="1800" dirty="0" smtClean="0"/>
              <a:t>. Vermont: Bear &amp; Co., 2001.</a:t>
            </a:r>
          </a:p>
          <a:p>
            <a:r>
              <a:rPr lang="en-US" sz="1800" dirty="0" err="1" smtClean="0"/>
              <a:t>Swimme</a:t>
            </a:r>
            <a:r>
              <a:rPr lang="en-US" sz="1800" dirty="0" smtClean="0"/>
              <a:t>, Brian and Thomas Berry.  </a:t>
            </a:r>
            <a:r>
              <a:rPr lang="en-US" sz="1800" u="sng" dirty="0" smtClean="0"/>
              <a:t>The Universe Story</a:t>
            </a:r>
            <a:r>
              <a:rPr lang="en-US" sz="1800" dirty="0" smtClean="0"/>
              <a:t>. New York: HarperCollins, 1994.</a:t>
            </a:r>
          </a:p>
          <a:p>
            <a:r>
              <a:rPr lang="en-US" sz="1800" dirty="0" err="1" smtClean="0"/>
              <a:t>Yungblut</a:t>
            </a:r>
            <a:r>
              <a:rPr lang="en-US" sz="1800" dirty="0" smtClean="0"/>
              <a:t>, John R..  </a:t>
            </a:r>
            <a:r>
              <a:rPr lang="en-US" sz="1800" u="sng" dirty="0" smtClean="0"/>
              <a:t>The Gentle Art of Spiritual Guidance</a:t>
            </a:r>
            <a:r>
              <a:rPr lang="en-US" sz="1800" dirty="0" smtClean="0"/>
              <a:t>. Rockport: Element Press 1988   </a:t>
            </a:r>
          </a:p>
          <a:p>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4800" y="533400"/>
            <a:ext cx="8001000" cy="6172200"/>
          </a:xfrm>
        </p:spPr>
        <p:txBody>
          <a:bodyPr>
            <a:normAutofit fontScale="77500" lnSpcReduction="20000"/>
          </a:bodyPr>
          <a:lstStyle/>
          <a:p>
            <a:pPr algn="ctr"/>
            <a:r>
              <a:rPr lang="en-US" sz="2400" b="1" dirty="0" smtClean="0"/>
              <a:t>Resources </a:t>
            </a:r>
            <a:r>
              <a:rPr lang="en-US" sz="1600" b="1" dirty="0" smtClean="0"/>
              <a:t> (Used by Milt)</a:t>
            </a:r>
            <a:endParaRPr lang="en-US" sz="2400" b="1" dirty="0" smtClean="0"/>
          </a:p>
          <a:p>
            <a:r>
              <a:rPr lang="en-US" dirty="0" smtClean="0"/>
              <a:t> </a:t>
            </a:r>
          </a:p>
          <a:p>
            <a:r>
              <a:rPr lang="en-US" sz="1900" dirty="0" err="1" smtClean="0"/>
              <a:t>Benyus</a:t>
            </a:r>
            <a:r>
              <a:rPr lang="en-US" sz="1900" dirty="0" smtClean="0"/>
              <a:t>, Janine. </a:t>
            </a:r>
            <a:r>
              <a:rPr lang="en-US" sz="1900" u="sng" dirty="0" err="1" smtClean="0"/>
              <a:t>Biomimicry</a:t>
            </a:r>
            <a:r>
              <a:rPr lang="en-US" sz="1900" u="sng" dirty="0" smtClean="0"/>
              <a:t>:  Innovation Inspired by Nature</a:t>
            </a:r>
            <a:r>
              <a:rPr lang="en-US" sz="1900" dirty="0" smtClean="0"/>
              <a:t>, Harper Perennial, 2002.   </a:t>
            </a:r>
          </a:p>
          <a:p>
            <a:r>
              <a:rPr lang="en-US" sz="1900" dirty="0" smtClean="0"/>
              <a:t>Brown, Cynthia Stokes.  </a:t>
            </a:r>
            <a:r>
              <a:rPr lang="en-US" sz="1900" u="sng" dirty="0" smtClean="0"/>
              <a:t>Big History: From the Big Bang to the Present</a:t>
            </a:r>
            <a:r>
              <a:rPr lang="en-US" sz="1900" dirty="0" smtClean="0"/>
              <a:t>. The New Press, 2007.</a:t>
            </a:r>
          </a:p>
          <a:p>
            <a:r>
              <a:rPr lang="en-US" sz="1900" dirty="0" err="1" smtClean="0"/>
              <a:t>Chaisson</a:t>
            </a:r>
            <a:r>
              <a:rPr lang="en-US" sz="1900" dirty="0" smtClean="0"/>
              <a:t>, Eric.  </a:t>
            </a:r>
            <a:r>
              <a:rPr lang="en-US" sz="1900" u="sng" dirty="0" smtClean="0"/>
              <a:t>Epic of Evolution: Seven Ages of the Cosmos</a:t>
            </a:r>
            <a:r>
              <a:rPr lang="en-US" sz="1900" dirty="0" smtClean="0"/>
              <a:t>. Columbia University Press, 2005</a:t>
            </a:r>
          </a:p>
          <a:p>
            <a:r>
              <a:rPr lang="en-US" sz="1900" dirty="0" smtClean="0"/>
              <a:t>Chamberlin, Shaun.  </a:t>
            </a:r>
            <a:r>
              <a:rPr lang="en-US" sz="1900" u="sng" dirty="0" smtClean="0"/>
              <a:t>The Transition Timeline:  For a local, resilient Future</a:t>
            </a:r>
            <a:r>
              <a:rPr lang="en-US" sz="1900" dirty="0" smtClean="0"/>
              <a:t>.  </a:t>
            </a:r>
          </a:p>
          <a:p>
            <a:r>
              <a:rPr lang="en-US" sz="1900" dirty="0" smtClean="0"/>
              <a:t>		Chelsea Green Publishing, 2009.</a:t>
            </a:r>
          </a:p>
          <a:p>
            <a:r>
              <a:rPr lang="en-US" sz="1900" dirty="0" smtClean="0"/>
              <a:t>Christian, David. </a:t>
            </a:r>
            <a:r>
              <a:rPr lang="en-US" sz="1900" u="sng" dirty="0" smtClean="0"/>
              <a:t>Maps of Time: An Introduction to Big History</a:t>
            </a:r>
            <a:r>
              <a:rPr lang="en-US" sz="1900" dirty="0" smtClean="0"/>
              <a:t>.  University of California Press, 2005.</a:t>
            </a:r>
          </a:p>
          <a:p>
            <a:r>
              <a:rPr lang="en-US" sz="1900" dirty="0" smtClean="0"/>
              <a:t>Cohen-</a:t>
            </a:r>
            <a:r>
              <a:rPr lang="en-US" sz="1900" dirty="0" err="1" smtClean="0"/>
              <a:t>Kiener</a:t>
            </a:r>
            <a:r>
              <a:rPr lang="en-US" sz="1900" dirty="0" smtClean="0"/>
              <a:t>, Andrea.  </a:t>
            </a:r>
            <a:r>
              <a:rPr lang="en-US" sz="1900" u="sng" dirty="0" smtClean="0"/>
              <a:t>Claiming Earth as Common Ground :  The Ecological Crisis through the Lens of Faith</a:t>
            </a:r>
            <a:r>
              <a:rPr lang="en-US" sz="1900" dirty="0" smtClean="0"/>
              <a:t>.  Skylight Paths Publishing, 2009.</a:t>
            </a:r>
          </a:p>
          <a:p>
            <a:r>
              <a:rPr lang="en-US" sz="1900" dirty="0" err="1" smtClean="0"/>
              <a:t>Corzine</a:t>
            </a:r>
            <a:r>
              <a:rPr lang="en-US" sz="1900" dirty="0" smtClean="0"/>
              <a:t>, Amy.  </a:t>
            </a:r>
            <a:r>
              <a:rPr lang="en-US" sz="1900" u="sng" dirty="0" smtClean="0"/>
              <a:t>The Secret Life of the Universe: The Quest for the Soul of Science</a:t>
            </a:r>
            <a:r>
              <a:rPr lang="en-US" sz="1900" dirty="0" smtClean="0"/>
              <a:t>. </a:t>
            </a:r>
          </a:p>
          <a:p>
            <a:r>
              <a:rPr lang="en-US" sz="1900" dirty="0" smtClean="0"/>
              <a:t>		Watkins Publishing, 2008.</a:t>
            </a:r>
          </a:p>
          <a:p>
            <a:r>
              <a:rPr lang="en-US" sz="1900" dirty="0" smtClean="0"/>
              <a:t>Ferris, Timothy.  </a:t>
            </a:r>
            <a:r>
              <a:rPr lang="en-US" sz="1900" u="sng" dirty="0" smtClean="0"/>
              <a:t>Coming of Age in the Milky Way</a:t>
            </a:r>
            <a:r>
              <a:rPr lang="en-US" sz="1900" dirty="0" smtClean="0"/>
              <a:t>.  Perennial, 2003.</a:t>
            </a:r>
          </a:p>
          <a:p>
            <a:r>
              <a:rPr lang="en-US" sz="1900" dirty="0" err="1" smtClean="0"/>
              <a:t>Korten</a:t>
            </a:r>
            <a:r>
              <a:rPr lang="en-US" sz="1900" dirty="0" smtClean="0"/>
              <a:t>, David.  </a:t>
            </a:r>
            <a:r>
              <a:rPr lang="en-US" sz="1900" u="sng" dirty="0" smtClean="0"/>
              <a:t>Agenda for a New Economy: From Phantom Wealth to Real Wealth – Why Wall Street</a:t>
            </a:r>
            <a:endParaRPr lang="en-US" sz="1900" dirty="0" smtClean="0"/>
          </a:p>
          <a:p>
            <a:r>
              <a:rPr lang="en-US" sz="1900" dirty="0" smtClean="0"/>
              <a:t>	       </a:t>
            </a:r>
            <a:r>
              <a:rPr lang="en-US" sz="1900" u="sng" dirty="0" smtClean="0"/>
              <a:t>Can’t be Fixed and How to Replace it</a:t>
            </a:r>
            <a:r>
              <a:rPr lang="en-US" sz="1900" dirty="0" smtClean="0"/>
              <a:t>. BK Publishers, 2009.</a:t>
            </a:r>
          </a:p>
          <a:p>
            <a:r>
              <a:rPr lang="en-US" sz="1900" dirty="0" smtClean="0"/>
              <a:t>Kowalski, Gary.  </a:t>
            </a:r>
            <a:r>
              <a:rPr lang="en-US" sz="1900" u="sng" dirty="0" smtClean="0"/>
              <a:t>Science and the Search for God</a:t>
            </a:r>
            <a:r>
              <a:rPr lang="en-US" sz="1900" dirty="0" smtClean="0"/>
              <a:t>.  Lantern /books, 2003.</a:t>
            </a:r>
          </a:p>
          <a:p>
            <a:r>
              <a:rPr lang="en-US" sz="1900" dirty="0" smtClean="0"/>
              <a:t>McDonough, William &amp; Michael </a:t>
            </a:r>
            <a:r>
              <a:rPr lang="en-US" sz="1900" dirty="0" err="1" smtClean="0"/>
              <a:t>Braungart</a:t>
            </a:r>
            <a:r>
              <a:rPr lang="en-US" sz="1900" dirty="0" smtClean="0"/>
              <a:t>.  </a:t>
            </a:r>
            <a:r>
              <a:rPr lang="en-US" sz="1900" u="sng" dirty="0" smtClean="0"/>
              <a:t>Cradle to Cradle: Remaking the Way We Make Things</a:t>
            </a:r>
            <a:r>
              <a:rPr lang="en-US" sz="1900" dirty="0" smtClean="0"/>
              <a:t>.  		North Point Press, 2002.</a:t>
            </a:r>
          </a:p>
          <a:p>
            <a:r>
              <a:rPr lang="en-US" sz="1900" dirty="0" smtClean="0"/>
              <a:t>Nierenberg, Danielle &amp; Brian </a:t>
            </a:r>
            <a:r>
              <a:rPr lang="en-US" sz="1900" dirty="0" err="1" smtClean="0"/>
              <a:t>Halweil</a:t>
            </a:r>
            <a:r>
              <a:rPr lang="en-US" sz="1900" dirty="0" smtClean="0"/>
              <a:t>,. </a:t>
            </a:r>
            <a:r>
              <a:rPr lang="en-US" sz="1900" u="sng" dirty="0" smtClean="0"/>
              <a:t>2011 State of the World: Innovations that Nourish the Planet</a:t>
            </a:r>
            <a:r>
              <a:rPr lang="en-US" sz="1900" dirty="0" smtClean="0"/>
              <a:t>, 		</a:t>
            </a:r>
            <a:r>
              <a:rPr lang="en-US" sz="1900" dirty="0" err="1" smtClean="0"/>
              <a:t>Worldwatch</a:t>
            </a:r>
            <a:r>
              <a:rPr lang="en-US" sz="1900" dirty="0" smtClean="0"/>
              <a:t> Institute Report, W. W. Norton &amp; Company, 2011.</a:t>
            </a:r>
          </a:p>
          <a:p>
            <a:r>
              <a:rPr lang="en-US" sz="1900" dirty="0" smtClean="0"/>
              <a:t>Rue, Loyal. </a:t>
            </a:r>
            <a:r>
              <a:rPr lang="en-US" sz="1900" u="sng" dirty="0" smtClean="0"/>
              <a:t>Everybody’s Story: Wising Up to the Epic of Evolution</a:t>
            </a:r>
            <a:r>
              <a:rPr lang="en-US" sz="1900" dirty="0" smtClean="0"/>
              <a:t>.   </a:t>
            </a:r>
          </a:p>
          <a:p>
            <a:r>
              <a:rPr lang="en-US" sz="1900" dirty="0" smtClean="0"/>
              <a:t>		State University of New York Press, 2000.</a:t>
            </a:r>
          </a:p>
          <a:p>
            <a:r>
              <a:rPr lang="en-US" sz="1900" dirty="0" smtClean="0"/>
              <a:t>Schuler, Michael.  </a:t>
            </a:r>
            <a:r>
              <a:rPr lang="en-US" sz="1900" u="sng" dirty="0" smtClean="0"/>
              <a:t>Making the Good Life Last: Four Keys to Sustainable Living</a:t>
            </a:r>
            <a:r>
              <a:rPr lang="en-US" sz="1900" dirty="0" smtClean="0"/>
              <a:t>. BK Publishers, 2009.</a:t>
            </a:r>
          </a:p>
          <a:p>
            <a:r>
              <a:rPr lang="en-US" sz="1900" dirty="0" smtClean="0"/>
              <a:t>Smith, Philip &amp; Manfred Max-</a:t>
            </a:r>
            <a:r>
              <a:rPr lang="en-US" sz="1900" dirty="0" err="1" smtClean="0"/>
              <a:t>Neef</a:t>
            </a:r>
            <a:r>
              <a:rPr lang="en-US" sz="1900" dirty="0" smtClean="0"/>
              <a:t>.  </a:t>
            </a:r>
            <a:r>
              <a:rPr lang="en-US" sz="1900" u="sng" dirty="0" smtClean="0"/>
              <a:t>Economics Unmasked : From Power and Greed to Compassion and the Common Good. </a:t>
            </a:r>
            <a:r>
              <a:rPr lang="en-US" sz="1900" dirty="0" smtClean="0"/>
              <a:t>Green Book, 2011.</a:t>
            </a:r>
          </a:p>
          <a:p>
            <a:r>
              <a:rPr lang="en-US" sz="1900" dirty="0" smtClean="0"/>
              <a:t>Wells, Spencer.  </a:t>
            </a:r>
            <a:r>
              <a:rPr lang="en-US" sz="1900" u="sng" dirty="0" smtClean="0"/>
              <a:t>The Journey of Man: A Genetic Odyssey</a:t>
            </a:r>
            <a:r>
              <a:rPr lang="en-US" sz="1900" dirty="0" smtClean="0"/>
              <a:t>. Random House, 2003</a:t>
            </a:r>
          </a:p>
          <a:p>
            <a:endParaRPr lang="en-US" sz="1800" dirty="0" smtClean="0"/>
          </a:p>
          <a:p>
            <a:endParaRPr lang="en-US" sz="1800" dirty="0" smtClean="0"/>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715962"/>
          </a:xfrm>
        </p:spPr>
        <p:txBody>
          <a:bodyPr>
            <a:normAutofit fontScale="90000"/>
          </a:bodyPr>
          <a:lstStyle/>
          <a:p>
            <a:r>
              <a:rPr lang="en-US" dirty="0" smtClean="0"/>
              <a:t>Terminology</a:t>
            </a:r>
            <a:endParaRPr lang="en-US" dirty="0"/>
          </a:p>
        </p:txBody>
      </p:sp>
      <p:sp>
        <p:nvSpPr>
          <p:cNvPr id="3" name="Content Placeholder 2"/>
          <p:cNvSpPr>
            <a:spLocks noGrp="1"/>
          </p:cNvSpPr>
          <p:nvPr>
            <p:ph idx="1"/>
          </p:nvPr>
        </p:nvSpPr>
        <p:spPr>
          <a:xfrm>
            <a:off x="0" y="838201"/>
            <a:ext cx="8534400" cy="5638800"/>
          </a:xfrm>
        </p:spPr>
        <p:txBody>
          <a:bodyPr>
            <a:normAutofit fontScale="92500" lnSpcReduction="10000"/>
          </a:bodyPr>
          <a:lstStyle/>
          <a:p>
            <a:r>
              <a:rPr lang="en-US" b="1" dirty="0" smtClean="0"/>
              <a:t>Emergence</a:t>
            </a:r>
            <a:r>
              <a:rPr lang="en-US" dirty="0" smtClean="0"/>
              <a:t>: Something more </a:t>
            </a:r>
            <a:r>
              <a:rPr lang="en-US" dirty="0" smtClean="0">
                <a:solidFill>
                  <a:schemeClr val="tx2">
                    <a:lumMod val="60000"/>
                    <a:lumOff val="40000"/>
                  </a:schemeClr>
                </a:solidFill>
              </a:rPr>
              <a:t>(complex) </a:t>
            </a:r>
            <a:r>
              <a:rPr lang="en-US" dirty="0" smtClean="0"/>
              <a:t>from nothing but </a:t>
            </a:r>
            <a:r>
              <a:rPr lang="en-US" dirty="0" smtClean="0">
                <a:solidFill>
                  <a:schemeClr val="tx2">
                    <a:lumMod val="60000"/>
                    <a:lumOff val="40000"/>
                  </a:schemeClr>
                </a:solidFill>
              </a:rPr>
              <a:t>(what already exists) </a:t>
            </a:r>
            <a:r>
              <a:rPr lang="en-US" dirty="0" smtClean="0"/>
              <a:t>as a result of new relationships</a:t>
            </a:r>
          </a:p>
          <a:p>
            <a:pPr lvl="1"/>
            <a:r>
              <a:rPr lang="en-US" dirty="0" smtClean="0"/>
              <a:t>Example:  Water(H</a:t>
            </a:r>
            <a:r>
              <a:rPr lang="en-US" baseline="-25000" dirty="0" smtClean="0"/>
              <a:t>2</a:t>
            </a:r>
            <a:r>
              <a:rPr lang="en-US" dirty="0" smtClean="0"/>
              <a:t>O) is something more from nothing but H &amp; O </a:t>
            </a:r>
          </a:p>
          <a:p>
            <a:pPr lvl="1"/>
            <a:r>
              <a:rPr lang="en-US" dirty="0" smtClean="0"/>
              <a:t>Example:  A book is something more from nothing but words in new relationship</a:t>
            </a:r>
          </a:p>
          <a:p>
            <a:pPr lvl="1"/>
            <a:r>
              <a:rPr lang="en-US" dirty="0" smtClean="0"/>
              <a:t>Example:  A nation is something more from nothing but people in a new relationship   </a:t>
            </a:r>
          </a:p>
          <a:p>
            <a:r>
              <a:rPr lang="en-US" b="1" dirty="0" smtClean="0"/>
              <a:t>Evolving Complexity </a:t>
            </a:r>
            <a:r>
              <a:rPr lang="en-US" dirty="0" smtClean="0"/>
              <a:t>– the result of sustainable Emergence – the direction of the Universe</a:t>
            </a:r>
          </a:p>
          <a:p>
            <a:r>
              <a:rPr lang="en-US" b="1" dirty="0" smtClean="0"/>
              <a:t>Relationships</a:t>
            </a:r>
            <a:r>
              <a:rPr lang="en-US" dirty="0" smtClean="0"/>
              <a:t> – combinations of subjects coming together by an Attraction</a:t>
            </a:r>
          </a:p>
          <a:p>
            <a:r>
              <a:rPr lang="en-US" b="1" dirty="0" smtClean="0"/>
              <a:t>Attraction</a:t>
            </a:r>
            <a:r>
              <a:rPr lang="en-US" dirty="0" smtClean="0"/>
              <a:t> (natural) – 4 forces that help us describe observable nature </a:t>
            </a:r>
          </a:p>
          <a:p>
            <a:pPr lvl="1"/>
            <a:r>
              <a:rPr lang="en-US" dirty="0" smtClean="0"/>
              <a:t>Strong Nuclear Forces </a:t>
            </a:r>
          </a:p>
          <a:p>
            <a:pPr lvl="1"/>
            <a:r>
              <a:rPr lang="en-US" dirty="0" smtClean="0"/>
              <a:t>Weak Nuclear Forces</a:t>
            </a:r>
          </a:p>
          <a:p>
            <a:pPr lvl="1"/>
            <a:r>
              <a:rPr lang="en-US" dirty="0" smtClean="0"/>
              <a:t>Gravitational Forces (Astrophysics, Cosmology,…)</a:t>
            </a:r>
          </a:p>
          <a:p>
            <a:pPr lvl="1"/>
            <a:r>
              <a:rPr lang="en-US" dirty="0" smtClean="0"/>
              <a:t>Electromagnetic Forces (Chemistry, Biology,…)</a:t>
            </a:r>
          </a:p>
          <a:p>
            <a:r>
              <a:rPr lang="en-US" b="1" dirty="0" smtClean="0"/>
              <a:t>Energy</a:t>
            </a:r>
            <a:r>
              <a:rPr lang="en-US" dirty="0" smtClean="0"/>
              <a:t> – many forms  - including “light”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381000" y="1106487"/>
            <a:ext cx="8179603" cy="2093913"/>
          </a:xfrm>
          <a:prstGeom prst="rect">
            <a:avLst/>
          </a:prstGeom>
          <a:noFill/>
          <a:ln w="9525">
            <a:noFill/>
            <a:miter lim="800000"/>
            <a:headEnd/>
            <a:tailEnd/>
          </a:ln>
          <a:effectLst/>
        </p:spPr>
      </p:pic>
      <p:sp>
        <p:nvSpPr>
          <p:cNvPr id="8" name="TextBox 7"/>
          <p:cNvSpPr txBox="1"/>
          <p:nvPr/>
        </p:nvSpPr>
        <p:spPr>
          <a:xfrm>
            <a:off x="381000" y="3352800"/>
            <a:ext cx="2971800" cy="1200329"/>
          </a:xfrm>
          <a:prstGeom prst="rect">
            <a:avLst/>
          </a:prstGeom>
          <a:noFill/>
          <a:effectLst/>
        </p:spPr>
        <p:txBody>
          <a:bodyPr wrap="square" rtlCol="0">
            <a:spAutoFit/>
          </a:bodyPr>
          <a:lstStyle/>
          <a:p>
            <a:r>
              <a:rPr lang="en-US" dirty="0" smtClean="0">
                <a:latin typeface="Myriad Pro" pitchFamily="34" charset="0"/>
              </a:rPr>
              <a:t>Light flaring forth </a:t>
            </a:r>
            <a:br>
              <a:rPr lang="en-US" dirty="0" smtClean="0">
                <a:latin typeface="Myriad Pro" pitchFamily="34" charset="0"/>
              </a:rPr>
            </a:br>
            <a:r>
              <a:rPr lang="en-US" dirty="0" smtClean="0">
                <a:latin typeface="Myriad Pro" pitchFamily="34" charset="0"/>
              </a:rPr>
              <a:t>    13.7  billion years ago ….</a:t>
            </a:r>
          </a:p>
          <a:p>
            <a:r>
              <a:rPr lang="en-US" dirty="0" smtClean="0">
                <a:latin typeface="Myriad Pro" pitchFamily="34" charset="0"/>
              </a:rPr>
              <a:t>Expanding…</a:t>
            </a:r>
          </a:p>
          <a:p>
            <a:r>
              <a:rPr lang="en-US" dirty="0" smtClean="0">
                <a:latin typeface="Myriad Pro" pitchFamily="34" charset="0"/>
              </a:rPr>
              <a:t>Cooling…</a:t>
            </a:r>
            <a:endParaRPr lang="en-US" dirty="0">
              <a:latin typeface="Myriad Pro" pitchFamily="34" charset="0"/>
            </a:endParaRPr>
          </a:p>
        </p:txBody>
      </p:sp>
      <p:sp>
        <p:nvSpPr>
          <p:cNvPr id="9" name="TextBox 8"/>
          <p:cNvSpPr txBox="1"/>
          <p:nvPr/>
        </p:nvSpPr>
        <p:spPr>
          <a:xfrm>
            <a:off x="3962400" y="3358277"/>
            <a:ext cx="4495800" cy="3416320"/>
          </a:xfrm>
          <a:prstGeom prst="rect">
            <a:avLst/>
          </a:prstGeom>
          <a:noFill/>
          <a:effectLst/>
        </p:spPr>
        <p:txBody>
          <a:bodyPr wrap="square" rtlCol="0">
            <a:spAutoFit/>
          </a:bodyPr>
          <a:lstStyle/>
          <a:p>
            <a:r>
              <a:rPr lang="en-US" dirty="0" smtClean="0">
                <a:cs typeface="MV Boli" pitchFamily="2" charset="0"/>
              </a:rPr>
              <a:t>Light (Energy) transforming into Matter…</a:t>
            </a:r>
          </a:p>
          <a:p>
            <a:r>
              <a:rPr lang="en-US" dirty="0" smtClean="0">
                <a:cs typeface="MV Boli" pitchFamily="2" charset="0"/>
              </a:rPr>
              <a:t>Matter transforming back into light…</a:t>
            </a:r>
          </a:p>
          <a:p>
            <a:r>
              <a:rPr lang="en-US" dirty="0" smtClean="0">
                <a:cs typeface="MV Boli" pitchFamily="2" charset="0"/>
              </a:rPr>
              <a:t>E = mc</a:t>
            </a:r>
            <a:r>
              <a:rPr lang="en-US" baseline="30000" dirty="0" smtClean="0">
                <a:cs typeface="MV Boli" pitchFamily="2" charset="0"/>
              </a:rPr>
              <a:t>2</a:t>
            </a:r>
            <a:r>
              <a:rPr lang="en-US" dirty="0" smtClean="0">
                <a:cs typeface="MV Boli" pitchFamily="2" charset="0"/>
              </a:rPr>
              <a:t>…</a:t>
            </a:r>
          </a:p>
          <a:p>
            <a:r>
              <a:rPr lang="en-US" dirty="0" smtClean="0">
                <a:cs typeface="MV Boli" pitchFamily="2" charset="0"/>
              </a:rPr>
              <a:t>Emergence of things like Strings, </a:t>
            </a:r>
          </a:p>
          <a:p>
            <a:r>
              <a:rPr lang="en-US" dirty="0" smtClean="0">
                <a:cs typeface="MV Boli" pitchFamily="2" charset="0"/>
              </a:rPr>
              <a:t>Expanding… </a:t>
            </a:r>
          </a:p>
          <a:p>
            <a:r>
              <a:rPr lang="en-US" dirty="0" smtClean="0">
                <a:cs typeface="MV Boli" pitchFamily="2" charset="0"/>
              </a:rPr>
              <a:t>Cooling… </a:t>
            </a:r>
          </a:p>
          <a:p>
            <a:endParaRPr lang="en-US" dirty="0" smtClean="0">
              <a:cs typeface="MV Boli" pitchFamily="2" charset="0"/>
            </a:endParaRPr>
          </a:p>
          <a:p>
            <a:r>
              <a:rPr lang="en-US" dirty="0" smtClean="0">
                <a:cs typeface="MV Boli" pitchFamily="2" charset="0"/>
              </a:rPr>
              <a:t>Allowing the Emergence of Complexity…</a:t>
            </a:r>
          </a:p>
          <a:p>
            <a:r>
              <a:rPr lang="en-US" dirty="0" smtClean="0">
                <a:cs typeface="MV Boli" pitchFamily="2" charset="0"/>
              </a:rPr>
              <a:t>Quarks, and Anti-Quarks, </a:t>
            </a:r>
          </a:p>
          <a:p>
            <a:r>
              <a:rPr lang="en-US" dirty="0" smtClean="0">
                <a:cs typeface="MV Boli" pitchFamily="2" charset="0"/>
              </a:rPr>
              <a:t>X-Bosons and Anti -X-Bosons…</a:t>
            </a:r>
          </a:p>
          <a:p>
            <a:r>
              <a:rPr lang="en-US" dirty="0" smtClean="0">
                <a:cs typeface="MV Boli" pitchFamily="2" charset="0"/>
              </a:rPr>
              <a:t>       the light / elemental particle soup…</a:t>
            </a:r>
          </a:p>
          <a:p>
            <a:endParaRPr lang="en-US" dirty="0">
              <a:effectLst>
                <a:outerShdw blurRad="50800" dist="38100" dir="2700000" algn="tl" rotWithShape="0">
                  <a:prstClr val="black">
                    <a:alpha val="40000"/>
                  </a:prstClr>
                </a:outerShdw>
              </a:effectLst>
              <a:latin typeface="Papyrus" pitchFamily="66" charset="0"/>
            </a:endParaRPr>
          </a:p>
        </p:txBody>
      </p:sp>
      <p:sp>
        <p:nvSpPr>
          <p:cNvPr id="7" name="TextBox 6"/>
          <p:cNvSpPr txBox="1"/>
          <p:nvPr/>
        </p:nvSpPr>
        <p:spPr>
          <a:xfrm>
            <a:off x="381000" y="2971800"/>
            <a:ext cx="3988592" cy="400110"/>
          </a:xfrm>
          <a:prstGeom prst="rect">
            <a:avLst/>
          </a:prstGeom>
          <a:noFill/>
        </p:spPr>
        <p:txBody>
          <a:bodyPr wrap="none" rtlCol="0">
            <a:spAutoFit/>
          </a:bodyPr>
          <a:lstStyle/>
          <a:p>
            <a:r>
              <a:rPr lang="en-US" sz="1000" dirty="0" smtClean="0"/>
              <a:t>Ref: Universe: The Definitive Visual Guide, DK Publishing, New York, 2008</a:t>
            </a:r>
          </a:p>
          <a:p>
            <a:endParaRPr lang="en-US" sz="1000" dirty="0"/>
          </a:p>
        </p:txBody>
      </p:sp>
      <p:sp>
        <p:nvSpPr>
          <p:cNvPr id="10" name="Title 9"/>
          <p:cNvSpPr>
            <a:spLocks noGrp="1"/>
          </p:cNvSpPr>
          <p:nvPr>
            <p:ph type="title" idx="4294967295"/>
          </p:nvPr>
        </p:nvSpPr>
        <p:spPr>
          <a:xfrm>
            <a:off x="533400" y="0"/>
            <a:ext cx="7772400" cy="1143000"/>
          </a:xfrm>
          <a:effectLst/>
        </p:spPr>
        <p:txBody>
          <a:bodyPr>
            <a:noAutofit/>
          </a:bodyPr>
          <a:lstStyle/>
          <a:p>
            <a:r>
              <a:rPr lang="en-US" sz="2000" dirty="0" smtClean="0">
                <a:solidFill>
                  <a:schemeClr val="bg1"/>
                </a:solidFill>
                <a:latin typeface="+mn-lt"/>
              </a:rPr>
              <a:t/>
            </a:r>
            <a:br>
              <a:rPr lang="en-US" sz="2000" dirty="0" smtClean="0">
                <a:solidFill>
                  <a:schemeClr val="bg1"/>
                </a:solidFill>
                <a:latin typeface="+mn-lt"/>
              </a:rPr>
            </a:br>
            <a:r>
              <a:rPr lang="en-US" sz="2000" dirty="0" smtClean="0">
                <a:solidFill>
                  <a:schemeClr val="bg1"/>
                </a:solidFill>
                <a:latin typeface="+mn-lt"/>
              </a:rPr>
              <a:t>In the beginning, GOD created the heavens and the earth….</a:t>
            </a:r>
            <a:br>
              <a:rPr lang="en-US" sz="2000" dirty="0" smtClean="0">
                <a:solidFill>
                  <a:schemeClr val="bg1"/>
                </a:solidFill>
                <a:latin typeface="+mn-lt"/>
              </a:rPr>
            </a:br>
            <a:r>
              <a:rPr lang="en-US" sz="2000" dirty="0" smtClean="0">
                <a:solidFill>
                  <a:schemeClr val="bg1"/>
                </a:solidFill>
                <a:latin typeface="+mn-lt"/>
              </a:rPr>
              <a:t>and GOD said “</a:t>
            </a:r>
            <a:r>
              <a:rPr lang="en-US" sz="2000" b="1" dirty="0" smtClean="0">
                <a:solidFill>
                  <a:schemeClr val="bg1"/>
                </a:solidFill>
                <a:latin typeface="+mn-lt"/>
              </a:rPr>
              <a:t>Let there be light</a:t>
            </a:r>
            <a:r>
              <a:rPr lang="en-US" sz="2000" dirty="0" smtClean="0">
                <a:solidFill>
                  <a:schemeClr val="bg1"/>
                </a:solidFill>
                <a:latin typeface="+mn-lt"/>
              </a:rPr>
              <a:t>,” and there was light.</a:t>
            </a:r>
            <a:br>
              <a:rPr lang="en-US" sz="2000" dirty="0" smtClean="0">
                <a:solidFill>
                  <a:schemeClr val="bg1"/>
                </a:solidFill>
                <a:latin typeface="+mn-lt"/>
              </a:rPr>
            </a:br>
            <a:r>
              <a:rPr lang="en-US" sz="2000" dirty="0" smtClean="0">
                <a:solidFill>
                  <a:schemeClr val="bg1"/>
                </a:solidFill>
                <a:latin typeface="+mn-lt"/>
              </a:rPr>
              <a:t>                                                                                      – </a:t>
            </a:r>
            <a:r>
              <a:rPr lang="en-US" sz="2000" i="1" dirty="0" smtClean="0">
                <a:solidFill>
                  <a:schemeClr val="bg1"/>
                </a:solidFill>
                <a:latin typeface="+mn-lt"/>
                <a:hlinkClick r:id="rId4"/>
              </a:rPr>
              <a:t>Genesis 1:1-3</a:t>
            </a:r>
            <a:r>
              <a:rPr lang="en-US" sz="2000" i="1" dirty="0" smtClean="0">
                <a:latin typeface="+mn-lt"/>
              </a:rPr>
              <a:t/>
            </a:r>
            <a:br>
              <a:rPr lang="en-US" sz="2000" i="1" dirty="0" smtClean="0">
                <a:latin typeface="+mn-lt"/>
              </a:rPr>
            </a:br>
            <a:endParaRPr lang="en-US" sz="2000" dirty="0">
              <a:latin typeface="+mn-l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srcRect/>
          <a:stretch>
            <a:fillRect/>
          </a:stretch>
        </p:blipFill>
        <p:spPr bwMode="auto">
          <a:xfrm>
            <a:off x="381000" y="2057400"/>
            <a:ext cx="7162800" cy="4551552"/>
          </a:xfrm>
          <a:prstGeom prst="rect">
            <a:avLst/>
          </a:prstGeom>
          <a:noFill/>
          <a:ln w="9525">
            <a:noFill/>
            <a:miter lim="800000"/>
            <a:headEnd/>
            <a:tailEnd/>
          </a:ln>
          <a:effectLst/>
        </p:spPr>
      </p:pic>
      <p:sp>
        <p:nvSpPr>
          <p:cNvPr id="4" name="TextBox 3"/>
          <p:cNvSpPr txBox="1"/>
          <p:nvPr/>
        </p:nvSpPr>
        <p:spPr>
          <a:xfrm>
            <a:off x="304800" y="6553200"/>
            <a:ext cx="3988592" cy="400110"/>
          </a:xfrm>
          <a:prstGeom prst="rect">
            <a:avLst/>
          </a:prstGeom>
          <a:noFill/>
        </p:spPr>
        <p:txBody>
          <a:bodyPr wrap="none" rtlCol="0">
            <a:spAutoFit/>
          </a:bodyPr>
          <a:lstStyle/>
          <a:p>
            <a:r>
              <a:rPr lang="en-US" sz="1000" dirty="0" smtClean="0"/>
              <a:t>Ref: Universe: The Definitive Visual Guide, DK Publishing, New York, 2008</a:t>
            </a:r>
          </a:p>
          <a:p>
            <a:endParaRPr lang="en-US" sz="1000" dirty="0"/>
          </a:p>
        </p:txBody>
      </p:sp>
      <p:sp>
        <p:nvSpPr>
          <p:cNvPr id="5" name="Title 4"/>
          <p:cNvSpPr>
            <a:spLocks noGrp="1"/>
          </p:cNvSpPr>
          <p:nvPr>
            <p:ph type="title" idx="4294967295"/>
          </p:nvPr>
        </p:nvSpPr>
        <p:spPr>
          <a:xfrm>
            <a:off x="457200" y="-76200"/>
            <a:ext cx="8229600" cy="2133600"/>
          </a:xfrm>
          <a:effectLst>
            <a:outerShdw blurRad="50800" dist="38100" dir="2700000" algn="tl" rotWithShape="0">
              <a:prstClr val="black">
                <a:alpha val="40000"/>
              </a:prstClr>
            </a:outerShdw>
          </a:effectLst>
        </p:spPr>
        <p:txBody>
          <a:bodyPr>
            <a:normAutofit/>
          </a:bodyPr>
          <a:lstStyle/>
          <a:p>
            <a:pPr algn="l"/>
            <a:r>
              <a:rPr lang="en-US" sz="2000" dirty="0" smtClean="0">
                <a:solidFill>
                  <a:schemeClr val="bg1"/>
                </a:solidFill>
                <a:latin typeface="+mn-lt"/>
              </a:rPr>
              <a:t>Expansion and cooling for  380,000 years…</a:t>
            </a:r>
            <a:br>
              <a:rPr lang="en-US" sz="2000" dirty="0" smtClean="0">
                <a:solidFill>
                  <a:schemeClr val="bg1"/>
                </a:solidFill>
                <a:latin typeface="+mn-lt"/>
              </a:rPr>
            </a:br>
            <a:r>
              <a:rPr lang="en-US" sz="2000" dirty="0" smtClean="0">
                <a:solidFill>
                  <a:schemeClr val="bg1"/>
                </a:solidFill>
                <a:latin typeface="+mn-lt"/>
              </a:rPr>
              <a:t>Until  Attraction between elemental particles creates more complex matter…</a:t>
            </a:r>
            <a:br>
              <a:rPr lang="en-US" sz="2000" dirty="0" smtClean="0">
                <a:solidFill>
                  <a:schemeClr val="bg1"/>
                </a:solidFill>
                <a:latin typeface="+mn-lt"/>
              </a:rPr>
            </a:br>
            <a:r>
              <a:rPr lang="en-US" sz="2000" dirty="0" smtClean="0">
                <a:solidFill>
                  <a:schemeClr val="bg1"/>
                </a:solidFill>
                <a:latin typeface="+mn-lt"/>
              </a:rPr>
              <a:t>     -  the basic building blocks of all the mass we now see in the </a:t>
            </a:r>
            <a:br>
              <a:rPr lang="en-US" sz="2000" dirty="0" smtClean="0">
                <a:solidFill>
                  <a:schemeClr val="bg1"/>
                </a:solidFill>
                <a:latin typeface="+mn-lt"/>
              </a:rPr>
            </a:br>
            <a:r>
              <a:rPr lang="en-US" sz="2000" dirty="0" smtClean="0">
                <a:solidFill>
                  <a:schemeClr val="bg1"/>
                </a:solidFill>
                <a:latin typeface="+mn-lt"/>
              </a:rPr>
              <a:t>                                             Universe emerges…</a:t>
            </a:r>
            <a:br>
              <a:rPr lang="en-US" sz="2000" dirty="0" smtClean="0">
                <a:solidFill>
                  <a:schemeClr val="bg1"/>
                </a:solidFill>
                <a:latin typeface="+mn-lt"/>
              </a:rPr>
            </a:br>
            <a:r>
              <a:rPr lang="en-US" sz="2000" dirty="0" smtClean="0">
                <a:solidFill>
                  <a:schemeClr val="bg1"/>
                </a:solidFill>
                <a:latin typeface="+mn-lt"/>
              </a:rPr>
              <a:t>                            the atoms of Hydrogen (76%) and Helium (24%)</a:t>
            </a:r>
            <a:endParaRPr lang="en-US" sz="2000" dirty="0">
              <a:latin typeface="+mn-lt"/>
            </a:endParaRPr>
          </a:p>
        </p:txBody>
      </p:sp>
      <p:sp>
        <p:nvSpPr>
          <p:cNvPr id="6" name="TextBox 5"/>
          <p:cNvSpPr txBox="1"/>
          <p:nvPr/>
        </p:nvSpPr>
        <p:spPr>
          <a:xfrm rot="16200000">
            <a:off x="6677480" y="4038600"/>
            <a:ext cx="1949573" cy="369332"/>
          </a:xfrm>
          <a:prstGeom prst="rect">
            <a:avLst/>
          </a:prstGeom>
          <a:solidFill>
            <a:schemeClr val="bg1"/>
          </a:solidFill>
        </p:spPr>
        <p:txBody>
          <a:bodyPr wrap="none" rtlCol="0">
            <a:spAutoFit/>
          </a:bodyPr>
          <a:lstStyle/>
          <a:p>
            <a:r>
              <a:rPr lang="en-US" dirty="0" smtClean="0"/>
              <a:t>(4900 ° F /2700 °C)</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563562"/>
          </a:xfrm>
        </p:spPr>
        <p:txBody>
          <a:bodyPr>
            <a:noAutofit/>
          </a:bodyPr>
          <a:lstStyle/>
          <a:p>
            <a:r>
              <a:rPr lang="en-US" sz="2800" b="1" dirty="0" smtClean="0"/>
              <a:t>Wilkinson Microwave Anisotropy Probe (WMAP)</a:t>
            </a:r>
            <a:endParaRPr lang="en-US" sz="2800" dirty="0"/>
          </a:p>
        </p:txBody>
      </p:sp>
      <p:sp>
        <p:nvSpPr>
          <p:cNvPr id="3" name="Content Placeholder 2"/>
          <p:cNvSpPr>
            <a:spLocks noGrp="1"/>
          </p:cNvSpPr>
          <p:nvPr>
            <p:ph idx="1"/>
          </p:nvPr>
        </p:nvSpPr>
        <p:spPr>
          <a:xfrm>
            <a:off x="457200" y="3505200"/>
            <a:ext cx="7848600" cy="3352800"/>
          </a:xfrm>
        </p:spPr>
        <p:txBody>
          <a:bodyPr>
            <a:normAutofit fontScale="85000" lnSpcReduction="20000"/>
          </a:bodyPr>
          <a:lstStyle/>
          <a:p>
            <a:r>
              <a:rPr lang="en-US" dirty="0" smtClean="0"/>
              <a:t>NASA's WMAP spacecraft mapped the Cosmic Microwave Background (CMB) radiation (the oldest light in the universe).   </a:t>
            </a:r>
          </a:p>
          <a:p>
            <a:r>
              <a:rPr lang="en-US" dirty="0" smtClean="0"/>
              <a:t>Data from the Spacecraft indicates:</a:t>
            </a:r>
          </a:p>
          <a:p>
            <a:pPr lvl="1">
              <a:buFont typeface="Arial" pitchFamily="34" charset="0"/>
              <a:buChar char="•"/>
            </a:pPr>
            <a:r>
              <a:rPr lang="en-US" dirty="0" smtClean="0"/>
              <a:t>   the age of the universe is 13.73 billion years old</a:t>
            </a:r>
          </a:p>
          <a:p>
            <a:pPr lvl="1">
              <a:buFont typeface="Arial" pitchFamily="34" charset="0"/>
              <a:buChar char="•"/>
            </a:pPr>
            <a:r>
              <a:rPr lang="en-US" dirty="0" smtClean="0"/>
              <a:t>   ordinary atoms (also called baryons) make up only 4.6% of the universe</a:t>
            </a:r>
          </a:p>
          <a:p>
            <a:pPr lvl="1">
              <a:buFont typeface="Arial" pitchFamily="34" charset="0"/>
              <a:buChar char="•"/>
            </a:pPr>
            <a:r>
              <a:rPr lang="en-US" dirty="0" smtClean="0"/>
              <a:t>   dark matter (not made up of atoms) make up 23.3% </a:t>
            </a:r>
          </a:p>
          <a:p>
            <a:pPr lvl="1">
              <a:buFont typeface="Arial" pitchFamily="34" charset="0"/>
              <a:buChar char="•"/>
            </a:pPr>
            <a:r>
              <a:rPr lang="en-US" dirty="0" smtClean="0"/>
              <a:t>   dark energy makes up 72.1% of the universe, causing the expansion rate of the universe to speed up. </a:t>
            </a:r>
            <a:br>
              <a:rPr lang="en-US" dirty="0" smtClean="0"/>
            </a:br>
            <a:endParaRPr lang="en-US" dirty="0" smtClean="0"/>
          </a:p>
          <a:p>
            <a:pPr marL="0" indent="0">
              <a:buNone/>
            </a:pPr>
            <a:r>
              <a:rPr lang="en-US" sz="2100" dirty="0" smtClean="0"/>
              <a:t>"Lingering doubts about the existence of dark energy and the composition of the universe dissolved when the WMAP satellite took the most detailed picture ever of the cosmic microwave background (CMB)." - </a:t>
            </a:r>
            <a:r>
              <a:rPr lang="en-US" sz="2100" dirty="0" smtClean="0">
                <a:hlinkClick r:id="rId2"/>
              </a:rPr>
              <a:t>Science Magazine 2003, "Breakthrough of the Year" article</a:t>
            </a:r>
            <a:endParaRPr lang="en-US" sz="2100" dirty="0"/>
          </a:p>
        </p:txBody>
      </p:sp>
      <p:pic>
        <p:nvPicPr>
          <p:cNvPr id="4" name="Picture 3" descr="080997_5yrFullSky_WMAP_320.jpg"/>
          <p:cNvPicPr>
            <a:picLocks noChangeAspect="1"/>
          </p:cNvPicPr>
          <p:nvPr/>
        </p:nvPicPr>
        <p:blipFill>
          <a:blip r:embed="rId3" cstate="screen"/>
          <a:stretch>
            <a:fillRect/>
          </a:stretch>
        </p:blipFill>
        <p:spPr>
          <a:xfrm>
            <a:off x="228600" y="609600"/>
            <a:ext cx="4267200" cy="2133600"/>
          </a:xfrm>
          <a:prstGeom prst="rect">
            <a:avLst/>
          </a:prstGeom>
        </p:spPr>
      </p:pic>
      <p:pic>
        <p:nvPicPr>
          <p:cNvPr id="5" name="Picture 4" descr="MAP_HeaderSC.gif"/>
          <p:cNvPicPr>
            <a:picLocks noChangeAspect="1"/>
          </p:cNvPicPr>
          <p:nvPr/>
        </p:nvPicPr>
        <p:blipFill>
          <a:blip r:embed="rId4" cstate="screen"/>
          <a:stretch>
            <a:fillRect/>
          </a:stretch>
        </p:blipFill>
        <p:spPr>
          <a:xfrm>
            <a:off x="-838200" y="2362200"/>
            <a:ext cx="5619750" cy="1171575"/>
          </a:xfrm>
          <a:prstGeom prst="rect">
            <a:avLst/>
          </a:prstGeom>
        </p:spPr>
      </p:pic>
      <p:pic>
        <p:nvPicPr>
          <p:cNvPr id="6" name="Picture 5" descr="060915_CMB_Timeline150.jpg"/>
          <p:cNvPicPr>
            <a:picLocks noChangeAspect="1"/>
          </p:cNvPicPr>
          <p:nvPr/>
        </p:nvPicPr>
        <p:blipFill>
          <a:blip r:embed="rId5" cstate="screen"/>
          <a:srcRect/>
          <a:stretch>
            <a:fillRect/>
          </a:stretch>
        </p:blipFill>
        <p:spPr>
          <a:xfrm>
            <a:off x="4572000" y="602166"/>
            <a:ext cx="4191000" cy="28621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descr="Galaxy.png"/>
          <p:cNvPicPr>
            <a:picLocks noChangeAspect="1"/>
          </p:cNvPicPr>
          <p:nvPr/>
        </p:nvPicPr>
        <p:blipFill>
          <a:blip r:embed="rId3" cstate="screen"/>
          <a:srcRect/>
          <a:stretch>
            <a:fillRect/>
          </a:stretch>
        </p:blipFill>
        <p:spPr>
          <a:xfrm>
            <a:off x="457200" y="2667000"/>
            <a:ext cx="5638800" cy="4056965"/>
          </a:xfrm>
          <a:prstGeom prst="rect">
            <a:avLst/>
          </a:prstGeom>
        </p:spPr>
      </p:pic>
      <p:pic>
        <p:nvPicPr>
          <p:cNvPr id="13" name="Picture 12" descr="elements10001a.jpg"/>
          <p:cNvPicPr>
            <a:picLocks noChangeAspect="1"/>
          </p:cNvPicPr>
          <p:nvPr/>
        </p:nvPicPr>
        <p:blipFill>
          <a:blip r:embed="rId4" cstate="screen"/>
          <a:stretch>
            <a:fillRect/>
          </a:stretch>
        </p:blipFill>
        <p:spPr>
          <a:xfrm>
            <a:off x="4719680" y="3200400"/>
            <a:ext cx="3509920" cy="1510937"/>
          </a:xfrm>
          <a:prstGeom prst="rect">
            <a:avLst/>
          </a:prstGeom>
          <a:effectLst>
            <a:outerShdw blurRad="50800" dist="88900" dir="2400000" algn="l" rotWithShape="0">
              <a:schemeClr val="tx2">
                <a:lumMod val="60000"/>
                <a:lumOff val="40000"/>
                <a:alpha val="59000"/>
              </a:schemeClr>
            </a:outerShdw>
          </a:effectLst>
        </p:spPr>
      </p:pic>
      <p:sp>
        <p:nvSpPr>
          <p:cNvPr id="14" name="Rectangle 13"/>
          <p:cNvSpPr/>
          <p:nvPr/>
        </p:nvSpPr>
        <p:spPr>
          <a:xfrm>
            <a:off x="457200" y="1752600"/>
            <a:ext cx="81534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3400" y="0"/>
            <a:ext cx="7848600"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smtClean="0">
                <a:solidFill>
                  <a:schemeClr val="bg1"/>
                </a:solidFill>
                <a:ea typeface="Adobe Heiti Std R" pitchFamily="34" charset="-128"/>
              </a:rPr>
              <a:t>Expansion, cooling, calming for another 200 million years…</a:t>
            </a:r>
          </a:p>
          <a:p>
            <a:r>
              <a:rPr lang="en-US" sz="2000" dirty="0" smtClean="0">
                <a:solidFill>
                  <a:schemeClr val="bg1"/>
                </a:solidFill>
                <a:ea typeface="Adobe Heiti Std R" pitchFamily="34" charset="-128"/>
              </a:rPr>
              <a:t>Until Attraction (now gravity) sorts the Hydrogen of the Universe… </a:t>
            </a:r>
          </a:p>
          <a:p>
            <a:r>
              <a:rPr lang="en-US" sz="2000" dirty="0" smtClean="0">
                <a:solidFill>
                  <a:schemeClr val="bg1"/>
                </a:solidFill>
                <a:ea typeface="Adobe Heiti Std R" pitchFamily="34" charset="-128"/>
              </a:rPr>
              <a:t>Into 10-100 billion galaxies so stars can be born…</a:t>
            </a:r>
          </a:p>
          <a:p>
            <a:r>
              <a:rPr lang="en-US" sz="2000" dirty="0" smtClean="0">
                <a:solidFill>
                  <a:schemeClr val="bg1"/>
                </a:solidFill>
                <a:ea typeface="Adobe Heiti Std R" pitchFamily="34" charset="-128"/>
              </a:rPr>
              <a:t>            Each galaxy containing 10-100 billion stars (Gravity centers)</a:t>
            </a:r>
          </a:p>
          <a:p>
            <a:r>
              <a:rPr lang="en-US" sz="2000" dirty="0" smtClean="0">
                <a:solidFill>
                  <a:schemeClr val="bg1"/>
                </a:solidFill>
                <a:ea typeface="Adobe Heiti Std R" pitchFamily="34" charset="-128"/>
              </a:rPr>
              <a:t>Including Red Giants, Supernovas…</a:t>
            </a:r>
          </a:p>
          <a:p>
            <a:r>
              <a:rPr lang="en-US" sz="2000" dirty="0" smtClean="0">
                <a:solidFill>
                  <a:schemeClr val="bg1"/>
                </a:solidFill>
                <a:ea typeface="Adobe Heiti Std R" pitchFamily="34" charset="-128"/>
              </a:rPr>
              <a:t>        The furnaces that transform Hydrogen into Helium, </a:t>
            </a:r>
          </a:p>
          <a:p>
            <a:r>
              <a:rPr lang="en-US" sz="2000" dirty="0" smtClean="0">
                <a:solidFill>
                  <a:schemeClr val="bg1"/>
                </a:solidFill>
                <a:ea typeface="Adobe Heiti Std R" pitchFamily="34" charset="-128"/>
              </a:rPr>
              <a:t>         Carbon, Nitrogen, Oxygen,   </a:t>
            </a:r>
          </a:p>
          <a:p>
            <a:r>
              <a:rPr lang="en-US" sz="2000" dirty="0" smtClean="0">
                <a:solidFill>
                  <a:schemeClr val="bg1"/>
                </a:solidFill>
                <a:ea typeface="Adobe Heiti Std R" pitchFamily="34" charset="-128"/>
              </a:rPr>
              <a:t>        And all the elements of the Universe      </a:t>
            </a:r>
            <a:endParaRPr lang="en-US" sz="2000" dirty="0">
              <a:solidFill>
                <a:schemeClr val="bg1"/>
              </a:solidFill>
              <a:ea typeface="Adobe Heiti Std R" pitchFamily="34" charset="-128"/>
            </a:endParaRPr>
          </a:p>
        </p:txBody>
      </p:sp>
      <p:sp>
        <p:nvSpPr>
          <p:cNvPr id="6" name="TextBox 5"/>
          <p:cNvSpPr txBox="1"/>
          <p:nvPr/>
        </p:nvSpPr>
        <p:spPr>
          <a:xfrm>
            <a:off x="6096000" y="4724400"/>
            <a:ext cx="2016226" cy="738664"/>
          </a:xfrm>
          <a:prstGeom prst="rect">
            <a:avLst/>
          </a:prstGeom>
          <a:noFill/>
        </p:spPr>
        <p:txBody>
          <a:bodyPr wrap="square" rtlCol="0">
            <a:spAutoFit/>
          </a:bodyPr>
          <a:lstStyle/>
          <a:p>
            <a:r>
              <a:rPr lang="en-US" sz="1400" dirty="0" smtClean="0"/>
              <a:t>Light, and the basic elements for Air, Water and Earth now appear</a:t>
            </a:r>
            <a:endParaRPr lang="en-US" sz="1400" dirty="0"/>
          </a:p>
        </p:txBody>
      </p:sp>
      <p:sp>
        <p:nvSpPr>
          <p:cNvPr id="7" name="TextBox 6"/>
          <p:cNvSpPr txBox="1"/>
          <p:nvPr/>
        </p:nvSpPr>
        <p:spPr>
          <a:xfrm>
            <a:off x="6248400" y="2819400"/>
            <a:ext cx="1699632" cy="369332"/>
          </a:xfrm>
          <a:prstGeom prst="rect">
            <a:avLst/>
          </a:prstGeom>
          <a:noFill/>
        </p:spPr>
        <p:txBody>
          <a:bodyPr wrap="none" rtlCol="0">
            <a:spAutoFit/>
          </a:bodyPr>
          <a:lstStyle/>
          <a:p>
            <a:r>
              <a:rPr lang="en-US" dirty="0" err="1" smtClean="0">
                <a:effectLst>
                  <a:outerShdw blurRad="50800" dist="38100" dir="2700000" algn="tl" rotWithShape="0">
                    <a:prstClr val="black">
                      <a:alpha val="40000"/>
                    </a:prstClr>
                  </a:outerShdw>
                </a:effectLst>
              </a:rPr>
              <a:t>Nucleosynthesis</a:t>
            </a:r>
            <a:endParaRPr lang="en-US" dirty="0">
              <a:effectLst>
                <a:outerShdw blurRad="50800" dist="38100" dir="2700000" algn="tl" rotWithShape="0">
                  <a:prstClr val="black">
                    <a:alpha val="40000"/>
                  </a:prstClr>
                </a:outerShdw>
              </a:effectLst>
            </a:endParaRPr>
          </a:p>
        </p:txBody>
      </p:sp>
      <p:sp>
        <p:nvSpPr>
          <p:cNvPr id="8" name="TextBox 7"/>
          <p:cNvSpPr txBox="1"/>
          <p:nvPr/>
        </p:nvSpPr>
        <p:spPr>
          <a:xfrm>
            <a:off x="990600" y="6336268"/>
            <a:ext cx="5144357" cy="369332"/>
          </a:xfrm>
          <a:prstGeom prst="rect">
            <a:avLst/>
          </a:prstGeom>
          <a:noFill/>
        </p:spPr>
        <p:txBody>
          <a:bodyPr wrap="none" rtlCol="0">
            <a:spAutoFit/>
          </a:bodyPr>
          <a:lstStyle/>
          <a:p>
            <a:r>
              <a:rPr lang="en-US" dirty="0" smtClean="0">
                <a:solidFill>
                  <a:schemeClr val="bg1"/>
                </a:solidFill>
                <a:latin typeface="Papyrus" pitchFamily="66" charset="0"/>
              </a:rPr>
              <a:t>See:  </a:t>
            </a:r>
            <a:r>
              <a:rPr lang="en-US" u="sng" dirty="0" smtClean="0">
                <a:solidFill>
                  <a:schemeClr val="bg1"/>
                </a:solidFill>
                <a:latin typeface="Papyrus" pitchFamily="66" charset="0"/>
              </a:rPr>
              <a:t>Wonders of the Universe</a:t>
            </a:r>
            <a:r>
              <a:rPr lang="en-US" dirty="0" smtClean="0">
                <a:solidFill>
                  <a:schemeClr val="bg1"/>
                </a:solidFill>
                <a:latin typeface="Papyrus" pitchFamily="66" charset="0"/>
              </a:rPr>
              <a:t>, Brian Cox, 2011</a:t>
            </a:r>
            <a:endParaRPr lang="en-US" dirty="0">
              <a:solidFill>
                <a:schemeClr val="bg1"/>
              </a:solidFill>
              <a:latin typeface="Papyrus" pitchFamily="66" charset="0"/>
            </a:endParaRPr>
          </a:p>
        </p:txBody>
      </p:sp>
      <p:sp>
        <p:nvSpPr>
          <p:cNvPr id="9" name="TextBox 8"/>
          <p:cNvSpPr txBox="1"/>
          <p:nvPr/>
        </p:nvSpPr>
        <p:spPr>
          <a:xfrm>
            <a:off x="152400" y="2819162"/>
            <a:ext cx="1503938" cy="1600438"/>
          </a:xfrm>
          <a:prstGeom prst="rect">
            <a:avLst/>
          </a:prstGeom>
          <a:solidFill>
            <a:schemeClr val="bg1"/>
          </a:solidFill>
          <a:ln w="12700">
            <a:solidFill>
              <a:schemeClr val="tx1"/>
            </a:solidFill>
          </a:ln>
          <a:effectLst>
            <a:outerShdw blurRad="50800" dist="127000" dir="2700000" algn="tl" rotWithShape="0">
              <a:srgbClr val="0070C0">
                <a:alpha val="40000"/>
              </a:srgbClr>
            </a:outerShdw>
          </a:effectLst>
        </p:spPr>
        <p:txBody>
          <a:bodyPr wrap="none" rtlCol="0">
            <a:spAutoFit/>
          </a:bodyPr>
          <a:lstStyle/>
          <a:p>
            <a:r>
              <a:rPr lang="en-US" sz="1400" dirty="0" smtClean="0"/>
              <a:t>Hydrogen 	  74%</a:t>
            </a:r>
          </a:p>
          <a:p>
            <a:r>
              <a:rPr lang="en-US" sz="1400" dirty="0" smtClean="0"/>
              <a:t>Helium 	  23%</a:t>
            </a:r>
          </a:p>
          <a:p>
            <a:r>
              <a:rPr lang="en-US" sz="1400" dirty="0" smtClean="0"/>
              <a:t>Oxygen 	    1%</a:t>
            </a:r>
          </a:p>
          <a:p>
            <a:r>
              <a:rPr lang="en-US" sz="1400" dirty="0" smtClean="0"/>
              <a:t>Carbon	 0.5%</a:t>
            </a:r>
          </a:p>
          <a:p>
            <a:r>
              <a:rPr lang="en-US" sz="1400" dirty="0" smtClean="0"/>
              <a:t>Iron	 0.1%</a:t>
            </a:r>
          </a:p>
          <a:p>
            <a:r>
              <a:rPr lang="en-US" sz="1400" dirty="0" smtClean="0"/>
              <a:t>Nitrogen	 0.1%</a:t>
            </a:r>
          </a:p>
          <a:p>
            <a:r>
              <a:rPr lang="en-US" sz="1400" dirty="0" smtClean="0"/>
              <a:t>+ trace elements</a:t>
            </a:r>
            <a:endParaRPr lang="en-US" sz="1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20px-Milky_way_2_md.jpg"/>
          <p:cNvPicPr>
            <a:picLocks noChangeAspect="1"/>
          </p:cNvPicPr>
          <p:nvPr/>
        </p:nvPicPr>
        <p:blipFill>
          <a:blip r:embed="rId3" cstate="screen"/>
          <a:stretch>
            <a:fillRect/>
          </a:stretch>
        </p:blipFill>
        <p:spPr>
          <a:xfrm>
            <a:off x="457200" y="1447800"/>
            <a:ext cx="5410200" cy="3614997"/>
          </a:xfrm>
          <a:prstGeom prst="rect">
            <a:avLst/>
          </a:prstGeom>
        </p:spPr>
      </p:pic>
      <p:sp>
        <p:nvSpPr>
          <p:cNvPr id="16" name="Rectangle 15"/>
          <p:cNvSpPr/>
          <p:nvPr/>
        </p:nvSpPr>
        <p:spPr>
          <a:xfrm>
            <a:off x="685800" y="228600"/>
            <a:ext cx="6629400" cy="1015663"/>
          </a:xfrm>
          <a:prstGeom prst="rect">
            <a:avLst/>
          </a:prstGeom>
          <a:effectLst>
            <a:outerShdw blurRad="50800" dist="38100" dir="2700000" algn="tl" rotWithShape="0">
              <a:prstClr val="black">
                <a:alpha val="40000"/>
              </a:prstClr>
            </a:outerShdw>
          </a:effectLst>
        </p:spPr>
        <p:txBody>
          <a:bodyPr wrap="square">
            <a:spAutoFit/>
          </a:bodyPr>
          <a:lstStyle/>
          <a:p>
            <a:r>
              <a:rPr lang="en-US" sz="2000" dirty="0" smtClean="0">
                <a:solidFill>
                  <a:schemeClr val="bg1"/>
                </a:solidFill>
                <a:ea typeface="Adobe Heiti Std R" pitchFamily="34" charset="-128"/>
              </a:rPr>
              <a:t>As we gaze toward the constellation Sagittarius…</a:t>
            </a:r>
          </a:p>
          <a:p>
            <a:r>
              <a:rPr lang="en-US" sz="2000" dirty="0" smtClean="0">
                <a:solidFill>
                  <a:schemeClr val="bg1"/>
                </a:solidFill>
                <a:ea typeface="Adobe Heiti Std R" pitchFamily="34" charset="-128"/>
              </a:rPr>
              <a:t>We are peering into the center of the Milky Way Galaxy…       </a:t>
            </a:r>
          </a:p>
          <a:p>
            <a:r>
              <a:rPr lang="en-US" sz="2000" dirty="0" smtClean="0">
                <a:solidFill>
                  <a:schemeClr val="bg1"/>
                </a:solidFill>
                <a:ea typeface="Adobe Heiti Std R" pitchFamily="34" charset="-128"/>
              </a:rPr>
              <a:t>Our spiraling extended family of star stuff…</a:t>
            </a:r>
          </a:p>
        </p:txBody>
      </p:sp>
      <p:pic>
        <p:nvPicPr>
          <p:cNvPr id="5" name="Picture 4" descr="sagittarius.jpg"/>
          <p:cNvPicPr>
            <a:picLocks noChangeAspect="1"/>
          </p:cNvPicPr>
          <p:nvPr/>
        </p:nvPicPr>
        <p:blipFill>
          <a:blip r:embed="rId4" cstate="screen"/>
          <a:stretch>
            <a:fillRect/>
          </a:stretch>
        </p:blipFill>
        <p:spPr>
          <a:xfrm>
            <a:off x="5105400" y="1447800"/>
            <a:ext cx="3472405" cy="2777924"/>
          </a:xfrm>
          <a:prstGeom prst="rect">
            <a:avLst/>
          </a:prstGeom>
        </p:spPr>
      </p:pic>
      <p:cxnSp>
        <p:nvCxnSpPr>
          <p:cNvPr id="8" name="Straight Connector 7"/>
          <p:cNvCxnSpPr/>
          <p:nvPr/>
        </p:nvCxnSpPr>
        <p:spPr>
          <a:xfrm flipV="1">
            <a:off x="2819400" y="2667000"/>
            <a:ext cx="4953000" cy="1371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6" name="Picture 5" descr="MWparallaxes_crop.jpg">
            <a:hlinkClick r:id="rId5"/>
          </p:cNvPr>
          <p:cNvPicPr>
            <a:picLocks noChangeAspect="1"/>
          </p:cNvPicPr>
          <p:nvPr/>
        </p:nvPicPr>
        <p:blipFill>
          <a:blip r:embed="rId6" cstate="screen"/>
          <a:stretch>
            <a:fillRect/>
          </a:stretch>
        </p:blipFill>
        <p:spPr>
          <a:xfrm>
            <a:off x="4191000" y="4147690"/>
            <a:ext cx="2733675" cy="2710310"/>
          </a:xfrm>
          <a:prstGeom prst="rect">
            <a:avLst/>
          </a:prstGeom>
        </p:spPr>
      </p:pic>
      <p:sp>
        <p:nvSpPr>
          <p:cNvPr id="9" name="Rectangle 8"/>
          <p:cNvSpPr/>
          <p:nvPr/>
        </p:nvSpPr>
        <p:spPr>
          <a:xfrm>
            <a:off x="6934200" y="5486400"/>
            <a:ext cx="1905000" cy="830997"/>
          </a:xfrm>
          <a:prstGeom prst="rect">
            <a:avLst/>
          </a:prstGeom>
        </p:spPr>
        <p:txBody>
          <a:bodyPr wrap="square">
            <a:spAutoFit/>
          </a:bodyPr>
          <a:lstStyle/>
          <a:p>
            <a:r>
              <a:rPr lang="en-US" sz="1600" b="1" dirty="0" smtClean="0"/>
              <a:t>Artist's Conception of our Milky Way Galaxy</a:t>
            </a:r>
            <a:endParaRPr lang="en-US" sz="1600" b="1" dirty="0"/>
          </a:p>
        </p:txBody>
      </p:sp>
      <p:sp>
        <p:nvSpPr>
          <p:cNvPr id="10" name="Rectangle 9"/>
          <p:cNvSpPr/>
          <p:nvPr/>
        </p:nvSpPr>
        <p:spPr>
          <a:xfrm>
            <a:off x="152400" y="5552182"/>
            <a:ext cx="3962400" cy="1077218"/>
          </a:xfrm>
          <a:prstGeom prst="rect">
            <a:avLst/>
          </a:prstGeom>
        </p:spPr>
        <p:txBody>
          <a:bodyPr wrap="square">
            <a:spAutoFit/>
          </a:bodyPr>
          <a:lstStyle/>
          <a:p>
            <a:r>
              <a:rPr lang="en-US" sz="1600" b="1" dirty="0" smtClean="0"/>
              <a:t>Our </a:t>
            </a:r>
            <a:r>
              <a:rPr lang="en-US" sz="1600" b="1" dirty="0" smtClean="0">
                <a:hlinkClick r:id="rId7"/>
              </a:rPr>
              <a:t>Solar System</a:t>
            </a:r>
            <a:r>
              <a:rPr lang="en-US" sz="1600" b="1" dirty="0" smtClean="0"/>
              <a:t> is about 28,000 </a:t>
            </a:r>
            <a:r>
              <a:rPr lang="en-US" sz="1600" b="1" dirty="0" smtClean="0">
                <a:hlinkClick r:id="rId8"/>
              </a:rPr>
              <a:t>light-years</a:t>
            </a:r>
            <a:r>
              <a:rPr lang="en-US" sz="1600" b="1" dirty="0" smtClean="0"/>
              <a:t> from the </a:t>
            </a:r>
            <a:r>
              <a:rPr lang="en-US" sz="1600" b="1" dirty="0" smtClean="0">
                <a:hlinkClick r:id="rId9"/>
              </a:rPr>
              <a:t>Milky Way's</a:t>
            </a:r>
            <a:r>
              <a:rPr lang="en-US" sz="1600" b="1" dirty="0" smtClean="0"/>
              <a:t> center. We're moving at about 600,000 miles per hour in our Galactic orbit.</a:t>
            </a:r>
            <a:endParaRPr lang="en-US" sz="1600" b="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2084</Words>
  <Application>Microsoft Office PowerPoint</Application>
  <PresentationFormat>On-screen Show (4:3)</PresentationFormat>
  <Paragraphs>355</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ContemporaryPhotoAlbum</vt:lpstr>
      <vt:lpstr>Slide 1</vt:lpstr>
      <vt:lpstr>Slide 2</vt:lpstr>
      <vt:lpstr>Slide 3</vt:lpstr>
      <vt:lpstr>Terminology</vt:lpstr>
      <vt:lpstr> In the beginning, GOD created the heavens and the earth…. and GOD said “Let there be light,” and there was light.                                                                                       – Genesis 1:1-3 </vt:lpstr>
      <vt:lpstr>Expansion and cooling for  380,000 years… Until  Attraction between elemental particles creates more complex matter…      -  the basic building blocks of all the mass we now see in the                                               Universe emerges…                             the atoms of Hydrogen (76%) and Helium (24%)</vt:lpstr>
      <vt:lpstr>Wilkinson Microwave Anisotropy Probe (WMAP)</vt:lpstr>
      <vt:lpstr>Slide 8</vt:lpstr>
      <vt:lpstr>Slide 9</vt:lpstr>
      <vt:lpstr>Slide 10</vt:lpstr>
      <vt:lpstr>Slide 11</vt:lpstr>
      <vt:lpstr>Slide 12</vt:lpstr>
      <vt:lpstr>Slide 13</vt:lpstr>
      <vt:lpstr>Slide 14</vt:lpstr>
      <vt:lpstr>Slide 15</vt:lpstr>
      <vt:lpstr>Slide 16</vt:lpstr>
      <vt:lpstr>Slide 17</vt:lpstr>
      <vt:lpstr>Slide 18</vt:lpstr>
      <vt:lpstr>Terminology</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Awakening the Cosmos Within</dc:title>
  <dc:creator/>
  <cp:keywords>Still Point Workshop</cp:keywords>
  <cp:lastModifiedBy/>
  <cp:revision>1</cp:revision>
  <cp:lastPrinted>2011-03-16T23:46:44Z</cp:lastPrinted>
  <dcterms:created xsi:type="dcterms:W3CDTF">2011-03-16T23:29:58Z</dcterms:created>
  <dcterms:modified xsi:type="dcterms:W3CDTF">2011-08-30T03:15:38Z</dcterms:modified>
  <cp:category>Universe Story</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