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83" r:id="rId2"/>
    <p:sldId id="364" r:id="rId3"/>
    <p:sldId id="308" r:id="rId4"/>
    <p:sldId id="311" r:id="rId5"/>
    <p:sldId id="375" r:id="rId6"/>
    <p:sldId id="325" r:id="rId7"/>
    <p:sldId id="321" r:id="rId8"/>
    <p:sldId id="324" r:id="rId9"/>
    <p:sldId id="322" r:id="rId10"/>
    <p:sldId id="328" r:id="rId11"/>
    <p:sldId id="344" r:id="rId12"/>
    <p:sldId id="380" r:id="rId13"/>
    <p:sldId id="367" r:id="rId14"/>
    <p:sldId id="307" r:id="rId15"/>
  </p:sldIdLst>
  <p:sldSz cx="9144000" cy="6858000" type="screen4x3"/>
  <p:notesSz cx="9372600" cy="70866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4F81BD"/>
    <a:srgbClr val="4BACC6"/>
    <a:srgbClr val="6A85D0"/>
    <a:srgbClr val="33CCCC"/>
    <a:srgbClr val="0099CC"/>
    <a:srgbClr val="33CCFF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11" autoAdjust="0"/>
    <p:restoredTop sz="98168" autoAdjust="0"/>
  </p:normalViewPr>
  <p:slideViewPr>
    <p:cSldViewPr>
      <p:cViewPr>
        <p:scale>
          <a:sx n="80" d="100"/>
          <a:sy n="80" d="100"/>
        </p:scale>
        <p:origin x="-930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57" d="100"/>
          <a:sy n="57" d="100"/>
        </p:scale>
        <p:origin x="-3568" y="-128"/>
      </p:cViewPr>
      <p:guideLst>
        <p:guide orient="horz" pos="2232"/>
        <p:guide pos="295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1460" cy="354330"/>
          </a:xfrm>
          <a:prstGeom prst="rect">
            <a:avLst/>
          </a:prstGeom>
        </p:spPr>
        <p:txBody>
          <a:bodyPr vert="horz" lIns="88962" tIns="44481" rIns="88962" bIns="44481" rtlCol="0"/>
          <a:lstStyle>
            <a:lvl1pPr algn="l">
              <a:defRPr sz="1200"/>
            </a:lvl1pPr>
          </a:lstStyle>
          <a:p>
            <a:r>
              <a:rPr lang="en-US" smtClean="0"/>
              <a:t>Awakening the Cosmos Within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5308971" y="0"/>
            <a:ext cx="4061460" cy="354330"/>
          </a:xfrm>
          <a:prstGeom prst="rect">
            <a:avLst/>
          </a:prstGeom>
        </p:spPr>
        <p:txBody>
          <a:bodyPr vert="horz" lIns="88962" tIns="44481" rIns="88962" bIns="44481" rtlCol="0"/>
          <a:lstStyle>
            <a:lvl1pPr algn="r">
              <a:defRPr sz="1200"/>
            </a:lvl1pPr>
          </a:lstStyle>
          <a:p>
            <a:fld id="{6E7D018D-748F-47BF-843A-40349A141CAC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6731040"/>
            <a:ext cx="4061460" cy="354330"/>
          </a:xfrm>
          <a:prstGeom prst="rect">
            <a:avLst/>
          </a:prstGeom>
        </p:spPr>
        <p:txBody>
          <a:bodyPr vert="horz" lIns="88962" tIns="44481" rIns="88962" bIns="444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5308971" y="6731040"/>
            <a:ext cx="4061460" cy="354330"/>
          </a:xfrm>
          <a:prstGeom prst="rect">
            <a:avLst/>
          </a:prstGeom>
        </p:spPr>
        <p:txBody>
          <a:bodyPr vert="horz" lIns="88962" tIns="44481" rIns="88962" bIns="44481" rtlCol="0" anchor="b"/>
          <a:lstStyle>
            <a:lvl1pPr algn="r">
              <a:defRPr sz="1200"/>
            </a:lvl1pPr>
          </a:lstStyle>
          <a:p>
            <a:fld id="{04AC5213-BACC-41AB-9B61-B40CF6C52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1460" cy="354330"/>
          </a:xfrm>
          <a:prstGeom prst="rect">
            <a:avLst/>
          </a:prstGeom>
        </p:spPr>
        <p:txBody>
          <a:bodyPr vert="horz" lIns="88962" tIns="44481" rIns="88962" bIns="44481" rtlCol="0"/>
          <a:lstStyle>
            <a:lvl1pPr algn="l">
              <a:defRPr sz="1200"/>
            </a:lvl1pPr>
          </a:lstStyle>
          <a:p>
            <a:r>
              <a:rPr lang="en-US" smtClean="0"/>
              <a:t>Awakening the Cosmos Within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5308971" y="0"/>
            <a:ext cx="4061460" cy="354330"/>
          </a:xfrm>
          <a:prstGeom prst="rect">
            <a:avLst/>
          </a:prstGeom>
        </p:spPr>
        <p:txBody>
          <a:bodyPr vert="horz" lIns="88962" tIns="44481" rIns="88962" bIns="44481" rtlCol="0"/>
          <a:lstStyle>
            <a:lvl1pPr algn="r">
              <a:defRPr sz="1200"/>
            </a:lvl1pPr>
          </a:lstStyle>
          <a:p>
            <a:fld id="{23E9B8FB-2ABD-42C9-A6DA-A6789EAF441D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531813"/>
            <a:ext cx="3543300" cy="2657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962" tIns="44481" rIns="88962" bIns="44481" rtlCol="0"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937260" y="3366135"/>
            <a:ext cx="7498080" cy="3188970"/>
          </a:xfrm>
          <a:prstGeom prst="rect">
            <a:avLst/>
          </a:prstGeom>
        </p:spPr>
        <p:txBody>
          <a:bodyPr vert="horz" lIns="88962" tIns="44481" rIns="88962" bIns="4448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6731040"/>
            <a:ext cx="4061460" cy="354330"/>
          </a:xfrm>
          <a:prstGeom prst="rect">
            <a:avLst/>
          </a:prstGeom>
        </p:spPr>
        <p:txBody>
          <a:bodyPr vert="horz" lIns="88962" tIns="44481" rIns="88962" bIns="444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5308971" y="6731040"/>
            <a:ext cx="4061460" cy="354330"/>
          </a:xfrm>
          <a:prstGeom prst="rect">
            <a:avLst/>
          </a:prstGeom>
        </p:spPr>
        <p:txBody>
          <a:bodyPr vert="horz" lIns="88962" tIns="44481" rIns="88962" bIns="44481" rtlCol="0" anchor="b"/>
          <a:lstStyle>
            <a:lvl1pPr algn="r">
              <a:defRPr sz="1200"/>
            </a:lvl1pPr>
          </a:lstStyle>
          <a:p>
            <a:fld id="{BE2A7042-DEED-4AA1-9E89-4A16B25725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Awakening the Cosmos Within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rgbClr val="002060"/>
          </a:solidFill>
        </p:spPr>
        <p:txBody>
          <a:bodyPr vert="horz" anchor="ctr">
            <a:noAutofit/>
          </a:bodyPr>
          <a:lstStyle>
            <a:lvl1pPr marL="0" indent="0" algn="l">
              <a:buFontTx/>
              <a:buNone/>
              <a:defRPr lang="en-US" sz="48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8/30/2011</a:t>
            </a:fld>
            <a:endParaRPr lang="en-US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date or details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>
              <a:buFontTx/>
              <a:buNone/>
              <a:defRPr sz="2000" i="0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8/30/2011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8/30/2011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8/30/2011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8/30/2011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>
              <a:buFontTx/>
              <a:buNone/>
              <a:defRPr sz="2800" baseline="0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8/30/2011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Portrait with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8/30/2011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8/30/2011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andscape with 3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8/30/2011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8/30/2011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8/30/2011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>
              <a:buFontTx/>
              <a:buNone/>
              <a:defRPr sz="2400" i="0" baseline="0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8/30/2011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>
              <a:buFontTx/>
              <a:buNone/>
              <a:defRPr sz="2000" i="0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8/30/2011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50E-0B48-4566-8609-C51CF752A7DF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50E-0B48-4566-8609-C51CF752A7DF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>
              <a:buFontTx/>
              <a:buNone/>
              <a:defRPr sz="2000" i="0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8/30/2011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/>
          <a:p>
            <a:pPr marL="0" marR="0" indent="0" algn="ctr">
              <a:buFontTx/>
              <a:buNone/>
            </a:pPr>
            <a:r>
              <a:rPr lang="en-US" i="0" dirty="0" smtClean="0"/>
              <a:t>Click icon to add full page picture</a:t>
            </a:r>
            <a:endParaRPr lang="en-US" i="0" baseline="0" dirty="0" smtClean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8/30/2011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435428" y="0"/>
            <a:ext cx="8175172" cy="1981200"/>
          </a:xfrm>
          <a:prstGeom prst="rect">
            <a:avLst/>
          </a:prstGeom>
          <a:solidFill>
            <a:schemeClr val="tx2">
              <a:lumMod val="75000"/>
            </a:schemeClr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>
              <a:buFontTx/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8/30/2011</a:t>
            </a:fld>
            <a:endParaRPr lang="en-US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8/30/2011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8/30/2011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>
              <a:buFontTx/>
              <a:buNone/>
              <a:defRPr sz="2000" i="0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8/30/2011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8/30/2011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8/30/2011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a.water.usgs.gov/edu/2010/gallery/global-water-volume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video" Target="file:///C:\NowForOurTurn-BlueHost\SpaceshipEarth\FossilFuelEditedZoom3.wmv" TargetMode="External"/><Relationship Id="rId5" Type="http://schemas.openxmlformats.org/officeDocument/2006/relationships/image" Target="../media/image7.gif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Archaea" TargetMode="External"/><Relationship Id="rId3" Type="http://schemas.openxmlformats.org/officeDocument/2006/relationships/hyperlink" Target="http://en.wikipedia.org/wiki/Life_on_Earth" TargetMode="External"/><Relationship Id="rId7" Type="http://schemas.openxmlformats.org/officeDocument/2006/relationships/hyperlink" Target="http://en.wikipedia.org/wiki/Carl_Woese" TargetMode="External"/><Relationship Id="rId2" Type="http://schemas.openxmlformats.org/officeDocument/2006/relationships/hyperlink" Target="http://en.wikipedia.org/wiki/Tree_of_life_(science)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en.wikipedia.org/wiki/DNA" TargetMode="External"/><Relationship Id="rId5" Type="http://schemas.openxmlformats.org/officeDocument/2006/relationships/hyperlink" Target="#cite_note-13"/><Relationship Id="rId10" Type="http://schemas.openxmlformats.org/officeDocument/2006/relationships/image" Target="../media/image3.png"/><Relationship Id="rId4" Type="http://schemas.openxmlformats.org/officeDocument/2006/relationships/hyperlink" Target="http://en.wikipedia.org/wiki/Evolution" TargetMode="External"/><Relationship Id="rId9" Type="http://schemas.openxmlformats.org/officeDocument/2006/relationships/hyperlink" Target="http://en.wikipedia.org/wiki/Phylogenetic_tre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>
          <a:xfrm rot="16200000">
            <a:off x="5486400" y="2209800"/>
            <a:ext cx="4953000" cy="99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August 26-27, 2011</a:t>
            </a:r>
          </a:p>
          <a:p>
            <a:r>
              <a:rPr lang="en-US" b="1" dirty="0" smtClean="0"/>
              <a:t>Rev. Gail Collins-</a:t>
            </a:r>
            <a:r>
              <a:rPr lang="en-US" b="1" dirty="0" err="1" smtClean="0"/>
              <a:t>Ranadive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Milt Hetrick</a:t>
            </a:r>
            <a:endParaRPr lang="en-US" dirty="0"/>
          </a:p>
        </p:txBody>
      </p:sp>
      <p:pic>
        <p:nvPicPr>
          <p:cNvPr id="8" name="Picture 7" descr="earthApollo10.jpg"/>
          <p:cNvPicPr>
            <a:picLocks noChangeAspect="1"/>
          </p:cNvPicPr>
          <p:nvPr/>
        </p:nvPicPr>
        <p:blipFill>
          <a:blip r:embed="rId3" cstate="print"/>
          <a:srcRect l="4673" r="11215"/>
          <a:stretch>
            <a:fillRect/>
          </a:stretch>
        </p:blipFill>
        <p:spPr>
          <a:xfrm>
            <a:off x="0" y="0"/>
            <a:ext cx="6858000" cy="5160379"/>
          </a:xfrm>
          <a:prstGeom prst="rect">
            <a:avLst/>
          </a:prstGeom>
        </p:spPr>
      </p:pic>
      <p:sp>
        <p:nvSpPr>
          <p:cNvPr id="2" name="Rectangle 1"/>
          <p:cNvSpPr>
            <a:spLocks noGrp="1"/>
          </p:cNvSpPr>
          <p:nvPr>
            <p:ph type="body" sz="quarter" idx="10"/>
          </p:nvPr>
        </p:nvSpPr>
        <p:spPr>
          <a:effectLst>
            <a:outerShdw blurRad="50800" dist="88900" dir="2700000" algn="t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r>
              <a:rPr lang="en-US" sz="4000" dirty="0" smtClean="0">
                <a:latin typeface="Papyrus" pitchFamily="66" charset="0"/>
              </a:rPr>
              <a:t>Awakening the Cosmos Within:</a:t>
            </a:r>
            <a:br>
              <a:rPr lang="en-US" sz="4000" dirty="0" smtClean="0">
                <a:latin typeface="Papyrus" pitchFamily="66" charset="0"/>
              </a:rPr>
            </a:br>
            <a:r>
              <a:rPr lang="en-US" sz="2800" dirty="0" smtClean="0">
                <a:latin typeface="Papyrus" pitchFamily="66" charset="0"/>
              </a:rPr>
              <a:t>Preparing Ourselves for the Great Work of Our Era</a:t>
            </a:r>
            <a:endParaRPr lang="en-US" sz="4000" dirty="0">
              <a:latin typeface="Papyru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3400" y="152400"/>
            <a:ext cx="6858000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Spaceship Earth /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Finite Resources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 descr="EarthWaterAir1.png"/>
          <p:cNvPicPr>
            <a:picLocks noChangeAspect="1"/>
          </p:cNvPicPr>
          <p:nvPr/>
        </p:nvPicPr>
        <p:blipFill>
          <a:blip r:embed="rId2" cstate="print"/>
          <a:srcRect l="20000" t="26667" r="44444" b="40000"/>
          <a:stretch>
            <a:fillRect/>
          </a:stretch>
        </p:blipFill>
        <p:spPr>
          <a:xfrm>
            <a:off x="5019040" y="0"/>
            <a:ext cx="3591560" cy="3367088"/>
          </a:xfrm>
          <a:prstGeom prst="rect">
            <a:avLst/>
          </a:prstGeom>
          <a:effectLst>
            <a:outerShdw blurRad="50800" dist="177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hlinkClick r:id="rId3"/>
          </p:cNvPr>
          <p:cNvSpPr/>
          <p:nvPr/>
        </p:nvSpPr>
        <p:spPr>
          <a:xfrm>
            <a:off x="5181600" y="3212068"/>
            <a:ext cx="3124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900" b="1" dirty="0" smtClean="0"/>
              <a:t>Credit:</a:t>
            </a:r>
            <a:r>
              <a:rPr lang="en-US" sz="900" dirty="0" smtClean="0"/>
              <a:t> Illustration by Jack Cook, Woods Hole Oceanographic Institution; USGS.</a:t>
            </a:r>
            <a:endParaRPr lang="en-US" sz="90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600" y="3581400"/>
            <a:ext cx="8229600" cy="2514600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   All the </a:t>
            </a:r>
            <a:r>
              <a:rPr lang="en-US" sz="1800" b="1" dirty="0" smtClean="0">
                <a:solidFill>
                  <a:schemeClr val="tx1"/>
                </a:solidFill>
              </a:rPr>
              <a:t>air</a:t>
            </a:r>
            <a:r>
              <a:rPr lang="en-US" sz="1800" dirty="0" smtClean="0">
                <a:solidFill>
                  <a:schemeClr val="tx1"/>
                </a:solidFill>
              </a:rPr>
              <a:t> (at sea level pressure) for Spaceship earth will fit in the pink tank – all our oxygen (21% of the air) would fit in the green tank.</a:t>
            </a:r>
          </a:p>
          <a:p>
            <a:pPr algn="l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7 billion humans and hundreds of billions of other living creatures large and small breath from this common supply of oxygen. 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   All the </a:t>
            </a:r>
            <a:r>
              <a:rPr lang="en-US" sz="1800" b="1" dirty="0" smtClean="0">
                <a:solidFill>
                  <a:schemeClr val="tx1"/>
                </a:solidFill>
              </a:rPr>
              <a:t>water</a:t>
            </a:r>
            <a:r>
              <a:rPr lang="en-US" sz="1800" dirty="0" smtClean="0">
                <a:solidFill>
                  <a:schemeClr val="tx1"/>
                </a:solidFill>
              </a:rPr>
              <a:t> for Spaceship earth is contained in the blue tank – all the “fresh” water (3% of the total water) would fit in the small green tank.</a:t>
            </a:r>
          </a:p>
          <a:p>
            <a:pPr algn="l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7 billion humans and hundreds of billions of other living organisms require “fresh” water for their existence – all drink from a common supply.  </a:t>
            </a:r>
            <a:endParaRPr lang="en-US" sz="7200" i="1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71600" y="6019800"/>
            <a:ext cx="6019800" cy="68580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</a:rPr>
              <a:t>So why do 7 billion humans dump waste into the Planet’s critical /common Air and Water supply tanks?</a:t>
            </a:r>
            <a:endParaRPr lang="en-US" b="1" i="1" dirty="0" smtClean="0"/>
          </a:p>
        </p:txBody>
      </p:sp>
      <p:sp>
        <p:nvSpPr>
          <p:cNvPr id="9" name="Oval 8"/>
          <p:cNvSpPr/>
          <p:nvPr/>
        </p:nvSpPr>
        <p:spPr>
          <a:xfrm>
            <a:off x="609600" y="1295400"/>
            <a:ext cx="1600200" cy="1600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Flat Earth with Infinite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Resources</a:t>
            </a:r>
          </a:p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62000" y="1676400"/>
            <a:ext cx="1371600" cy="838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EarthApollo1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00" y="1066800"/>
            <a:ext cx="2011937" cy="1981200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2133600" y="20574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572000" y="20574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FossilFuelEditedZoom3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91440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1524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Where’s the Fuel Tank for Spaceship Earth?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4" cstate="print"/>
          <a:srcRect l="31625" t="31250" r="19766" b="14583"/>
          <a:stretch>
            <a:fillRect/>
          </a:stretch>
        </p:blipFill>
        <p:spPr bwMode="auto">
          <a:xfrm>
            <a:off x="609600" y="1804988"/>
            <a:ext cx="3429000" cy="214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EarthApollo1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1347788"/>
            <a:ext cx="3506382" cy="3452812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0" y="4800600"/>
            <a:ext cx="9144000" cy="1524000"/>
          </a:xfrm>
          <a:prstGeom prst="rect">
            <a:avLst/>
          </a:prstGeom>
          <a:solidFill>
            <a:schemeClr val="tx1"/>
          </a:solidFill>
          <a:ln w="34925" cap="rnd" cmpd="sng" algn="ctr">
            <a:noFill/>
            <a:prstDash val="solid"/>
          </a:ln>
          <a:effectLst/>
        </p:spPr>
        <p:txBody>
          <a:bodyPr vert="horz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Our Spaceship must have a fuel tank.  Where is it?   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Do you see it on the right or the left?   </a:t>
            </a:r>
            <a:endParaRPr kumimoji="0" lang="en-US" sz="88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95400" y="909935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Our Planet requires energy to be a living planet.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19200" y="3886200"/>
            <a:ext cx="1854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Click </a:t>
            </a:r>
            <a:r>
              <a:rPr lang="en-US" dirty="0" smtClean="0">
                <a:solidFill>
                  <a:schemeClr val="bg1"/>
                </a:solidFill>
              </a:rPr>
              <a:t>to </a:t>
            </a:r>
            <a:r>
              <a:rPr lang="en-US" dirty="0" smtClean="0">
                <a:solidFill>
                  <a:schemeClr val="bg1"/>
                </a:solidFill>
              </a:rPr>
              <a:t>Zoom Out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3400" y="152400"/>
            <a:ext cx="685800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Spaceship Earth / Finite Resources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600" y="762000"/>
            <a:ext cx="8229600" cy="5867400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  </a:t>
            </a:r>
            <a:r>
              <a:rPr lang="en-US" sz="1600" b="1" dirty="0" smtClean="0">
                <a:solidFill>
                  <a:schemeClr val="tx1"/>
                </a:solidFill>
              </a:rPr>
              <a:t>Evolution is a story of Emergence: </a:t>
            </a: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                     Creating </a:t>
            </a:r>
            <a:r>
              <a:rPr lang="en-US" sz="1600" b="1" dirty="0" smtClean="0">
                <a:solidFill>
                  <a:schemeClr val="tx1"/>
                </a:solidFill>
              </a:rPr>
              <a:t>something more from nothing but as a result of new relationships.</a:t>
            </a:r>
          </a:p>
          <a:p>
            <a:pPr algn="l">
              <a:tabLst>
                <a:tab pos="7264400" algn="l"/>
              </a:tabLst>
            </a:pPr>
            <a:r>
              <a:rPr lang="en-US" sz="1600" dirty="0" smtClean="0">
                <a:solidFill>
                  <a:schemeClr val="tx1"/>
                </a:solidFill>
              </a:rPr>
              <a:t> 4 forces of nature have transformed Light into Hydrogen &amp; Helium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         and then into 118 basic elements found in the Periodic Table.    </a:t>
            </a:r>
          </a:p>
          <a:p>
            <a:pPr algn="l">
              <a:tabLst>
                <a:tab pos="7264400" algn="l"/>
              </a:tabLst>
            </a:pPr>
            <a:r>
              <a:rPr lang="en-US" sz="1600" dirty="0" smtClean="0">
                <a:solidFill>
                  <a:schemeClr val="tx1"/>
                </a:solidFill>
              </a:rPr>
              <a:t>   These elements – star stuff -  were first captured by the gravitational center we call our Sun, then re-captured by the center we call Our Planet Earth.   </a:t>
            </a:r>
          </a:p>
          <a:p>
            <a:pPr algn="l">
              <a:tabLst>
                <a:tab pos="7264400" algn="l"/>
              </a:tabLst>
            </a:pPr>
            <a:r>
              <a:rPr lang="en-US" sz="1600" dirty="0" smtClean="0">
                <a:solidFill>
                  <a:schemeClr val="tx1"/>
                </a:solidFill>
              </a:rPr>
              <a:t>   Earth “owns” every one of our atoms – they are here to stay.    </a:t>
            </a:r>
          </a:p>
          <a:p>
            <a:pPr lvl="1">
              <a:tabLst>
                <a:tab pos="7264400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When we dig these atoms out of Mother Earth’s crust, we are borrowing them for our use.   </a:t>
            </a:r>
          </a:p>
          <a:p>
            <a:pPr lvl="1">
              <a:tabLst>
                <a:tab pos="7264400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We can burn Carbon using Oxygen and make CO</a:t>
            </a:r>
            <a:r>
              <a:rPr lang="en-US" sz="1400" baseline="-25000" dirty="0" smtClean="0">
                <a:solidFill>
                  <a:schemeClr val="tx1"/>
                </a:solidFill>
              </a:rPr>
              <a:t>2</a:t>
            </a:r>
            <a:r>
              <a:rPr lang="en-US" sz="1400" dirty="0" smtClean="0">
                <a:solidFill>
                  <a:schemeClr val="tx1"/>
                </a:solidFill>
              </a:rPr>
              <a:t>, but we do not destroy the Carbon or Oxygen atoms – they are here to stay and to be re-cycled .</a:t>
            </a:r>
          </a:p>
          <a:p>
            <a:pPr algn="l">
              <a:tabLst>
                <a:tab pos="7264400" algn="l"/>
              </a:tabLst>
            </a:pPr>
            <a:r>
              <a:rPr lang="en-US" sz="1600" dirty="0" smtClean="0">
                <a:solidFill>
                  <a:schemeClr val="tx1"/>
                </a:solidFill>
              </a:rPr>
              <a:t>  Using Human consciousness , millions of creations have emerged as a result of forming new relationships with more of the basic elements available on Planet Earth.  Look around you and marvel.</a:t>
            </a:r>
          </a:p>
          <a:p>
            <a:pPr algn="l">
              <a:buNone/>
              <a:tabLst>
                <a:tab pos="7264400" algn="l"/>
              </a:tabLst>
            </a:pPr>
            <a:r>
              <a:rPr lang="en-US" sz="1600" dirty="0" smtClean="0">
                <a:solidFill>
                  <a:schemeClr val="tx1"/>
                </a:solidFill>
              </a:rPr>
              <a:t> If human population is controlled, and if humans learn to create their </a:t>
            </a:r>
            <a:r>
              <a:rPr lang="en-US" sz="1600" dirty="0" smtClean="0">
                <a:solidFill>
                  <a:schemeClr val="tx1"/>
                </a:solidFill>
              </a:rPr>
              <a:t>food and stuff </a:t>
            </a:r>
            <a:r>
              <a:rPr lang="en-US" sz="1600" dirty="0" smtClean="0">
                <a:solidFill>
                  <a:schemeClr val="tx1"/>
                </a:solidFill>
              </a:rPr>
              <a:t>using solar energy (directly or indirectly), and if every atom that is borrowed from Mother Earth is returned/recycled after a useful life </a:t>
            </a:r>
            <a:r>
              <a:rPr lang="en-US" sz="1600" dirty="0" smtClean="0">
                <a:solidFill>
                  <a:schemeClr val="tx1"/>
                </a:solidFill>
              </a:rPr>
              <a:t>(cradle-to-cradle, not </a:t>
            </a:r>
            <a:r>
              <a:rPr lang="en-US" sz="1600" dirty="0" smtClean="0">
                <a:solidFill>
                  <a:schemeClr val="tx1"/>
                </a:solidFill>
              </a:rPr>
              <a:t>scattered or lost), then elemental resources are not consumed, just re-organized into new relationships.  </a:t>
            </a:r>
            <a:r>
              <a:rPr lang="en-US" sz="1600" dirty="0" smtClean="0">
                <a:solidFill>
                  <a:schemeClr val="tx1"/>
                </a:solidFill>
              </a:rPr>
              <a:t>Then Emergence </a:t>
            </a:r>
            <a:r>
              <a:rPr lang="en-US" sz="1600" dirty="0" smtClean="0">
                <a:solidFill>
                  <a:schemeClr val="tx1"/>
                </a:solidFill>
              </a:rPr>
              <a:t>can continue as long as the Sun shines.                             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                                                </a:t>
            </a:r>
            <a:r>
              <a:rPr lang="en-US" sz="1600" b="1" dirty="0" smtClean="0">
                <a:solidFill>
                  <a:schemeClr val="tx1"/>
                </a:solidFill>
              </a:rPr>
              <a:t>Borrow but Return (every atom)  </a:t>
            </a:r>
            <a:r>
              <a:rPr lang="en-US" sz="1600" dirty="0" smtClean="0">
                <a:solidFill>
                  <a:schemeClr val="tx1"/>
                </a:solidFill>
              </a:rPr>
              <a:t>– Just like a library book</a:t>
            </a:r>
            <a:endParaRPr lang="en-US" sz="1600" i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8095421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Reflections about the New Knowing</a:t>
            </a:r>
          </a:p>
          <a:p>
            <a:r>
              <a:rPr lang="en-US" sz="1600" b="1" dirty="0" smtClean="0"/>
              <a:t>            </a:t>
            </a:r>
          </a:p>
          <a:p>
            <a:r>
              <a:rPr lang="en-US" sz="1600" b="1" dirty="0" smtClean="0"/>
              <a:t>                  What is the Universe Telling Us?   </a:t>
            </a:r>
            <a:r>
              <a:rPr lang="en-US" sz="1600" dirty="0" smtClean="0"/>
              <a:t>		</a:t>
            </a:r>
            <a:endParaRPr lang="en-US" sz="2400" dirty="0" smtClean="0"/>
          </a:p>
          <a:p>
            <a:pPr lvl="2"/>
            <a:r>
              <a:rPr lang="en-US" sz="1400" dirty="0" smtClean="0"/>
              <a:t>General Observations from the Universe Story:  Emergence, Complexity, Cooperation</a:t>
            </a:r>
          </a:p>
          <a:p>
            <a:pPr lvl="2"/>
            <a:r>
              <a:rPr lang="en-US" sz="1400" dirty="0" smtClean="0"/>
              <a:t>Energy Transformation / Life as the Flow of Energy</a:t>
            </a:r>
          </a:p>
          <a:p>
            <a:pPr lvl="2"/>
            <a:r>
              <a:rPr lang="en-US" sz="1400" dirty="0" smtClean="0"/>
              <a:t>Tree of Life / Right Relationships</a:t>
            </a:r>
          </a:p>
          <a:p>
            <a:pPr lvl="2"/>
            <a:r>
              <a:rPr lang="en-US" sz="1400" dirty="0" smtClean="0"/>
              <a:t>Spaceship Earth / Finiteness of Ancient  Energy Resources / Infinite Recycling of other Resources</a:t>
            </a:r>
            <a:endParaRPr lang="en-US" sz="3200" b="1" dirty="0" smtClean="0"/>
          </a:p>
          <a:p>
            <a:pPr algn="ctr"/>
            <a:endParaRPr lang="en-US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800" y="533400"/>
            <a:ext cx="8001000" cy="61722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2400" b="1" dirty="0" smtClean="0"/>
              <a:t>Resources </a:t>
            </a:r>
            <a:r>
              <a:rPr lang="en-US" sz="1600" b="1" dirty="0" smtClean="0"/>
              <a:t> (Used by Milt)</a:t>
            </a:r>
            <a:endParaRPr lang="en-US" sz="2400" b="1" dirty="0" smtClean="0"/>
          </a:p>
          <a:p>
            <a:r>
              <a:rPr lang="en-US" dirty="0" smtClean="0"/>
              <a:t> </a:t>
            </a:r>
          </a:p>
          <a:p>
            <a:r>
              <a:rPr lang="en-US" sz="1900" dirty="0" err="1" smtClean="0"/>
              <a:t>Benyus</a:t>
            </a:r>
            <a:r>
              <a:rPr lang="en-US" sz="1900" dirty="0" smtClean="0"/>
              <a:t>, Janine. </a:t>
            </a:r>
            <a:r>
              <a:rPr lang="en-US" sz="1900" u="sng" dirty="0" err="1" smtClean="0"/>
              <a:t>Biomimicry</a:t>
            </a:r>
            <a:r>
              <a:rPr lang="en-US" sz="1900" u="sng" dirty="0" smtClean="0"/>
              <a:t>:  Innovation Inspired by Nature</a:t>
            </a:r>
            <a:r>
              <a:rPr lang="en-US" sz="1900" dirty="0" smtClean="0"/>
              <a:t>, Harper Perennial, 2002.   </a:t>
            </a:r>
          </a:p>
          <a:p>
            <a:r>
              <a:rPr lang="en-US" sz="1900" dirty="0" smtClean="0"/>
              <a:t>Brown, Cynthia Stokes.  </a:t>
            </a:r>
            <a:r>
              <a:rPr lang="en-US" sz="1900" u="sng" dirty="0" smtClean="0"/>
              <a:t>Big History: From the Big Bang to the Present</a:t>
            </a:r>
            <a:r>
              <a:rPr lang="en-US" sz="1900" dirty="0" smtClean="0"/>
              <a:t>. The New Press, 2007.</a:t>
            </a:r>
          </a:p>
          <a:p>
            <a:r>
              <a:rPr lang="en-US" sz="1900" dirty="0" err="1" smtClean="0"/>
              <a:t>Chaisson</a:t>
            </a:r>
            <a:r>
              <a:rPr lang="en-US" sz="1900" dirty="0" smtClean="0"/>
              <a:t>, Eric.  </a:t>
            </a:r>
            <a:r>
              <a:rPr lang="en-US" sz="1900" u="sng" dirty="0" smtClean="0"/>
              <a:t>Epic of Evolution: Seven Ages of the Cosmos</a:t>
            </a:r>
            <a:r>
              <a:rPr lang="en-US" sz="1900" dirty="0" smtClean="0"/>
              <a:t>. Columbia University Press, 2005</a:t>
            </a:r>
          </a:p>
          <a:p>
            <a:r>
              <a:rPr lang="en-US" sz="1900" dirty="0" smtClean="0"/>
              <a:t>Chamberlin, Shaun.  </a:t>
            </a:r>
            <a:r>
              <a:rPr lang="en-US" sz="1900" u="sng" dirty="0" smtClean="0"/>
              <a:t>The Transition Timeline:  For a local, resilient Future</a:t>
            </a:r>
            <a:r>
              <a:rPr lang="en-US" sz="1900" dirty="0" smtClean="0"/>
              <a:t>.  </a:t>
            </a:r>
          </a:p>
          <a:p>
            <a:r>
              <a:rPr lang="en-US" sz="1900" dirty="0" smtClean="0"/>
              <a:t>		Chelsea Green Publishing, 2009.</a:t>
            </a:r>
          </a:p>
          <a:p>
            <a:r>
              <a:rPr lang="en-US" sz="1900" dirty="0" smtClean="0"/>
              <a:t>Christian, David. </a:t>
            </a:r>
            <a:r>
              <a:rPr lang="en-US" sz="1900" u="sng" dirty="0" smtClean="0"/>
              <a:t>Maps of Time: An Introduction to Big History</a:t>
            </a:r>
            <a:r>
              <a:rPr lang="en-US" sz="1900" dirty="0" smtClean="0"/>
              <a:t>.  University of California Press, 2005.</a:t>
            </a:r>
          </a:p>
          <a:p>
            <a:r>
              <a:rPr lang="en-US" sz="1900" dirty="0" smtClean="0"/>
              <a:t>Cohen-</a:t>
            </a:r>
            <a:r>
              <a:rPr lang="en-US" sz="1900" dirty="0" err="1" smtClean="0"/>
              <a:t>Kiener</a:t>
            </a:r>
            <a:r>
              <a:rPr lang="en-US" sz="1900" dirty="0" smtClean="0"/>
              <a:t>, Andrea.  </a:t>
            </a:r>
            <a:r>
              <a:rPr lang="en-US" sz="1900" u="sng" dirty="0" smtClean="0"/>
              <a:t>Claiming Earth as Common Ground :  The Ecological Crisis through the Lens of Faith</a:t>
            </a:r>
            <a:r>
              <a:rPr lang="en-US" sz="1900" dirty="0" smtClean="0"/>
              <a:t>.  Skylight Paths Publishing, 2009.</a:t>
            </a:r>
          </a:p>
          <a:p>
            <a:r>
              <a:rPr lang="en-US" sz="1900" dirty="0" err="1" smtClean="0"/>
              <a:t>Corzine</a:t>
            </a:r>
            <a:r>
              <a:rPr lang="en-US" sz="1900" dirty="0" smtClean="0"/>
              <a:t>, Amy.  </a:t>
            </a:r>
            <a:r>
              <a:rPr lang="en-US" sz="1900" u="sng" dirty="0" smtClean="0"/>
              <a:t>The Secret Life of the Universe: The Quest for the Soul of Science</a:t>
            </a:r>
            <a:r>
              <a:rPr lang="en-US" sz="1900" dirty="0" smtClean="0"/>
              <a:t>. </a:t>
            </a:r>
          </a:p>
          <a:p>
            <a:r>
              <a:rPr lang="en-US" sz="1900" dirty="0" smtClean="0"/>
              <a:t>		Watkins Publishing, 2008.</a:t>
            </a:r>
          </a:p>
          <a:p>
            <a:r>
              <a:rPr lang="en-US" sz="1900" dirty="0" smtClean="0"/>
              <a:t>Ferris, Timothy.  </a:t>
            </a:r>
            <a:r>
              <a:rPr lang="en-US" sz="1900" u="sng" dirty="0" smtClean="0"/>
              <a:t>Coming of Age in the Milky Way</a:t>
            </a:r>
            <a:r>
              <a:rPr lang="en-US" sz="1900" dirty="0" smtClean="0"/>
              <a:t>.  Perennial, 2003.</a:t>
            </a:r>
          </a:p>
          <a:p>
            <a:r>
              <a:rPr lang="en-US" sz="1900" dirty="0" err="1" smtClean="0"/>
              <a:t>Korten</a:t>
            </a:r>
            <a:r>
              <a:rPr lang="en-US" sz="1900" dirty="0" smtClean="0"/>
              <a:t>, David.  </a:t>
            </a:r>
            <a:r>
              <a:rPr lang="en-US" sz="1900" u="sng" dirty="0" smtClean="0"/>
              <a:t>Agenda for a New Economy: From Phantom Wealth to Real Wealth – Why Wall Street</a:t>
            </a:r>
            <a:endParaRPr lang="en-US" sz="1900" dirty="0" smtClean="0"/>
          </a:p>
          <a:p>
            <a:r>
              <a:rPr lang="en-US" sz="1900" dirty="0" smtClean="0"/>
              <a:t>	       </a:t>
            </a:r>
            <a:r>
              <a:rPr lang="en-US" sz="1900" u="sng" dirty="0" smtClean="0"/>
              <a:t>Can’t be Fixed and How to Replace it</a:t>
            </a:r>
            <a:r>
              <a:rPr lang="en-US" sz="1900" dirty="0" smtClean="0"/>
              <a:t>. BK Publishers, 2009.</a:t>
            </a:r>
          </a:p>
          <a:p>
            <a:r>
              <a:rPr lang="en-US" sz="1900" dirty="0" smtClean="0"/>
              <a:t>Kowalski, Gary.  </a:t>
            </a:r>
            <a:r>
              <a:rPr lang="en-US" sz="1900" u="sng" dirty="0" smtClean="0"/>
              <a:t>Science and the Search for God</a:t>
            </a:r>
            <a:r>
              <a:rPr lang="en-US" sz="1900" dirty="0" smtClean="0"/>
              <a:t>.  Lantern /books, 2003.</a:t>
            </a:r>
          </a:p>
          <a:p>
            <a:r>
              <a:rPr lang="en-US" sz="1900" dirty="0" smtClean="0"/>
              <a:t>McDonough, William &amp; Michael </a:t>
            </a:r>
            <a:r>
              <a:rPr lang="en-US" sz="1900" dirty="0" err="1" smtClean="0"/>
              <a:t>Braungart</a:t>
            </a:r>
            <a:r>
              <a:rPr lang="en-US" sz="1900" dirty="0" smtClean="0"/>
              <a:t>.  </a:t>
            </a:r>
            <a:r>
              <a:rPr lang="en-US" sz="1900" u="sng" dirty="0" smtClean="0"/>
              <a:t>Cradle to Cradle: Remaking the Way We Make Things</a:t>
            </a:r>
            <a:r>
              <a:rPr lang="en-US" sz="1900" dirty="0" smtClean="0"/>
              <a:t>.  		North Point Press, 2002.</a:t>
            </a:r>
          </a:p>
          <a:p>
            <a:r>
              <a:rPr lang="en-US" sz="1900" dirty="0" smtClean="0"/>
              <a:t>Nierenberg, Danielle &amp; Brian </a:t>
            </a:r>
            <a:r>
              <a:rPr lang="en-US" sz="1900" dirty="0" err="1" smtClean="0"/>
              <a:t>Halweil</a:t>
            </a:r>
            <a:r>
              <a:rPr lang="en-US" sz="1900" dirty="0" smtClean="0"/>
              <a:t>,. </a:t>
            </a:r>
            <a:r>
              <a:rPr lang="en-US" sz="1900" u="sng" dirty="0" smtClean="0"/>
              <a:t>2011 State of the World: Innovations that Nourish the Planet</a:t>
            </a:r>
            <a:r>
              <a:rPr lang="en-US" sz="1900" dirty="0" smtClean="0"/>
              <a:t>, 		</a:t>
            </a:r>
            <a:r>
              <a:rPr lang="en-US" sz="1900" dirty="0" err="1" smtClean="0"/>
              <a:t>Worldwatch</a:t>
            </a:r>
            <a:r>
              <a:rPr lang="en-US" sz="1900" dirty="0" smtClean="0"/>
              <a:t> Institute Report, W. W. Norton &amp; Company, 2011.</a:t>
            </a:r>
          </a:p>
          <a:p>
            <a:r>
              <a:rPr lang="en-US" sz="1900" dirty="0" smtClean="0"/>
              <a:t>Rue, Loyal. </a:t>
            </a:r>
            <a:r>
              <a:rPr lang="en-US" sz="1900" u="sng" dirty="0" smtClean="0"/>
              <a:t>Everybody’s Story: Wising Up to the Epic of Evolution</a:t>
            </a:r>
            <a:r>
              <a:rPr lang="en-US" sz="1900" dirty="0" smtClean="0"/>
              <a:t>.   </a:t>
            </a:r>
          </a:p>
          <a:p>
            <a:r>
              <a:rPr lang="en-US" sz="1900" dirty="0" smtClean="0"/>
              <a:t>		State University of New York Press, 2000.</a:t>
            </a:r>
          </a:p>
          <a:p>
            <a:r>
              <a:rPr lang="en-US" sz="1900" dirty="0" smtClean="0"/>
              <a:t>Schuler, Michael.  </a:t>
            </a:r>
            <a:r>
              <a:rPr lang="en-US" sz="1900" u="sng" dirty="0" smtClean="0"/>
              <a:t>Making the Good Life Last: Four Keys to Sustainable Living</a:t>
            </a:r>
            <a:r>
              <a:rPr lang="en-US" sz="1900" dirty="0" smtClean="0"/>
              <a:t>. BK Publishers, 2009.</a:t>
            </a:r>
          </a:p>
          <a:p>
            <a:r>
              <a:rPr lang="en-US" sz="1900" dirty="0" smtClean="0"/>
              <a:t>Smith, Philip &amp; Manfred Max-</a:t>
            </a:r>
            <a:r>
              <a:rPr lang="en-US" sz="1900" dirty="0" err="1" smtClean="0"/>
              <a:t>Neef</a:t>
            </a:r>
            <a:r>
              <a:rPr lang="en-US" sz="1900" dirty="0" smtClean="0"/>
              <a:t>.  </a:t>
            </a:r>
            <a:r>
              <a:rPr lang="en-US" sz="1900" u="sng" dirty="0" smtClean="0"/>
              <a:t>Economics Unmasked : From Power and Greed to Compassion and the Common Good. </a:t>
            </a:r>
            <a:r>
              <a:rPr lang="en-US" sz="1900" dirty="0" smtClean="0"/>
              <a:t>Green Book, 2011.</a:t>
            </a:r>
          </a:p>
          <a:p>
            <a:r>
              <a:rPr lang="en-US" sz="1900" dirty="0" smtClean="0"/>
              <a:t>Wells, Spencer.  </a:t>
            </a:r>
            <a:r>
              <a:rPr lang="en-US" sz="1900" u="sng" dirty="0" smtClean="0"/>
              <a:t>The Journey of Man: A Genetic Odyssey</a:t>
            </a:r>
            <a:r>
              <a:rPr lang="en-US" sz="1900" dirty="0" smtClean="0"/>
              <a:t>. Random House, 2003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3400" y="152400"/>
            <a:ext cx="685800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Papyrus" pitchFamily="66" charset="0"/>
              </a:rPr>
              <a:t>Overview of Part 3</a:t>
            </a:r>
            <a:endParaRPr lang="en-US" sz="2400" dirty="0">
              <a:solidFill>
                <a:schemeClr val="bg1"/>
              </a:solidFill>
              <a:latin typeface="Papyru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0"/>
            <a:ext cx="8458200" cy="6553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/>
              <a:t>Awakening the Cosmos Within: </a:t>
            </a:r>
          </a:p>
          <a:p>
            <a:pPr>
              <a:buNone/>
            </a:pPr>
            <a:r>
              <a:rPr lang="en-US" sz="1800" b="1" dirty="0" smtClean="0"/>
              <a:t>Preparing Ourselves for the Great Work of Our Era</a:t>
            </a:r>
            <a:endParaRPr lang="en-US" sz="1600" b="1" dirty="0" smtClean="0"/>
          </a:p>
          <a:p>
            <a:pPr algn="l">
              <a:buNone/>
            </a:pP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Saturday Afternoon </a:t>
            </a:r>
            <a:r>
              <a:rPr lang="en-US" sz="1600" b="1" dirty="0" smtClean="0"/>
              <a:t>							1:30 PM</a:t>
            </a:r>
            <a:endParaRPr lang="en-US" sz="1600" dirty="0" smtClean="0"/>
          </a:p>
          <a:p>
            <a:pPr algn="l"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What is the Universe Telling Us?   </a:t>
            </a:r>
            <a:r>
              <a:rPr lang="en-US" sz="1600" dirty="0" smtClean="0"/>
              <a:t>		</a:t>
            </a:r>
            <a:endParaRPr lang="en-US" sz="2400" dirty="0" smtClean="0"/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General Observations from the Universe Story                      	 </a:t>
            </a:r>
            <a:r>
              <a:rPr lang="en-US" sz="1400" i="1" dirty="0" smtClean="0">
                <a:solidFill>
                  <a:schemeClr val="tx1"/>
                </a:solidFill>
              </a:rPr>
              <a:t>Presentation (Milt)         	</a:t>
            </a:r>
            <a:r>
              <a:rPr lang="en-US" sz="1400" dirty="0" smtClean="0">
                <a:solidFill>
                  <a:schemeClr val="tx1"/>
                </a:solidFill>
              </a:rPr>
              <a:t>1:30 PM</a:t>
            </a:r>
          </a:p>
          <a:p>
            <a:pPr lvl="2"/>
            <a:r>
              <a:rPr lang="en-US" sz="1200" dirty="0" smtClean="0">
                <a:solidFill>
                  <a:schemeClr val="tx1"/>
                </a:solidFill>
              </a:rPr>
              <a:t>Expanding, Cooling, Calming, Emergence, Creativity, Complexity, Cooperation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Energy Transformation / Life as the Flow of Energy</a:t>
            </a:r>
          </a:p>
          <a:p>
            <a:pPr lvl="2"/>
            <a:r>
              <a:rPr lang="en-US" sz="1200" i="1" dirty="0" smtClean="0">
                <a:solidFill>
                  <a:schemeClr val="tx1"/>
                </a:solidFill>
              </a:rPr>
              <a:t>From Light to Matter to Living Organisms to Differentiated Consciousness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Tree of Life / Right Relationships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Spaceship Earth / Finiteness of Ancient  Energy Resources / Infinite Recycling of other Resources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 Reflections about the New Knowing                           	 </a:t>
            </a:r>
            <a:r>
              <a:rPr lang="en-US" sz="1400" i="1" dirty="0" smtClean="0">
                <a:solidFill>
                  <a:schemeClr val="tx1"/>
                </a:solidFill>
              </a:rPr>
              <a:t>Writing Exercise (Gail)</a:t>
            </a:r>
            <a:r>
              <a:rPr lang="en-US" sz="1400" dirty="0" smtClean="0">
                <a:solidFill>
                  <a:schemeClr val="tx1"/>
                </a:solidFill>
              </a:rPr>
              <a:t>    	 2:00 PM</a:t>
            </a:r>
          </a:p>
          <a:p>
            <a:pPr algn="l"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What are 7 Billion Humans Doing? </a:t>
            </a:r>
            <a:r>
              <a:rPr lang="en-US" sz="1600" dirty="0" smtClean="0"/>
              <a:t> 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 Yesterday’s Successes/Today’s Issues/Tomorrow’s Challenges  	</a:t>
            </a:r>
            <a:r>
              <a:rPr lang="en-US" sz="1400" i="1" dirty="0" smtClean="0">
                <a:solidFill>
                  <a:schemeClr val="tx1"/>
                </a:solidFill>
              </a:rPr>
              <a:t>Presentation (Milt)</a:t>
            </a:r>
            <a:r>
              <a:rPr lang="en-US" sz="1400" dirty="0" smtClean="0">
                <a:solidFill>
                  <a:schemeClr val="tx1"/>
                </a:solidFill>
              </a:rPr>
              <a:t>   	 2:15 PM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 Ecomorality – the Ethics of Sustainability                                     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200" i="1" dirty="0" smtClean="0">
                <a:solidFill>
                  <a:schemeClr val="tx1"/>
                </a:solidFill>
              </a:rPr>
              <a:t>– an evolving tool for approaching tomorrow’s challenges</a:t>
            </a:r>
            <a:endParaRPr lang="en-US" sz="1400" dirty="0" smtClean="0">
              <a:solidFill>
                <a:schemeClr val="tx1"/>
              </a:solidFill>
            </a:endParaRP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Reflections on an Ethic of Sustainability    	            	</a:t>
            </a:r>
            <a:r>
              <a:rPr lang="en-US" sz="1400" i="1" dirty="0" smtClean="0">
                <a:solidFill>
                  <a:schemeClr val="tx1"/>
                </a:solidFill>
              </a:rPr>
              <a:t>Writing Exercise (Gail)</a:t>
            </a:r>
            <a:r>
              <a:rPr lang="en-US" sz="1400" dirty="0" smtClean="0">
                <a:solidFill>
                  <a:schemeClr val="tx1"/>
                </a:solidFill>
              </a:rPr>
              <a:t>        2:45 PM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People &amp; Organizations that Can Help You / that Need Your Help  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2"/>
            <a:r>
              <a:rPr lang="en-US" sz="1400" dirty="0" smtClean="0">
                <a:solidFill>
                  <a:schemeClr val="tx1"/>
                </a:solidFill>
              </a:rPr>
              <a:t>Blessed Unrest   (Global) 		                  	</a:t>
            </a:r>
            <a:r>
              <a:rPr lang="en-US" sz="1400" i="1" dirty="0" smtClean="0">
                <a:solidFill>
                  <a:schemeClr val="tx1"/>
                </a:solidFill>
              </a:rPr>
              <a:t>Presentation (Milt)</a:t>
            </a:r>
            <a:r>
              <a:rPr lang="en-US" sz="1400" dirty="0" smtClean="0">
                <a:solidFill>
                  <a:schemeClr val="tx1"/>
                </a:solidFill>
              </a:rPr>
              <a:t>              3:00 PM</a:t>
            </a:r>
          </a:p>
          <a:p>
            <a:pPr lvl="2"/>
            <a:r>
              <a:rPr lang="en-US" sz="1400" dirty="0" smtClean="0">
                <a:solidFill>
                  <a:schemeClr val="tx1"/>
                </a:solidFill>
              </a:rPr>
              <a:t>Re-build the Dream - Van Jones (National)</a:t>
            </a:r>
          </a:p>
          <a:p>
            <a:pPr lvl="2"/>
            <a:r>
              <a:rPr lang="en-US" sz="1400" dirty="0" smtClean="0">
                <a:solidFill>
                  <a:schemeClr val="tx1"/>
                </a:solidFill>
              </a:rPr>
              <a:t>Ministry for Earth / Green Sanctuary (UUA)</a:t>
            </a:r>
          </a:p>
          <a:p>
            <a:pPr lvl="2"/>
            <a:r>
              <a:rPr lang="en-US" sz="1400" dirty="0" smtClean="0">
                <a:solidFill>
                  <a:schemeClr val="tx1"/>
                </a:solidFill>
              </a:rPr>
              <a:t>Green First Teams / Social Justice Task Forces (First Universalist) </a:t>
            </a:r>
          </a:p>
          <a:p>
            <a:pPr lvl="2"/>
            <a:r>
              <a:rPr lang="en-US" sz="1400" dirty="0" smtClean="0">
                <a:solidFill>
                  <a:schemeClr val="tx1"/>
                </a:solidFill>
              </a:rPr>
              <a:t>A Typical Personal Path</a:t>
            </a:r>
          </a:p>
          <a:p>
            <a:pPr algn="l"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So What Does Your Element Want of You?                                        </a:t>
            </a:r>
            <a:r>
              <a:rPr lang="en-US" sz="1600" i="1" dirty="0" smtClean="0">
                <a:solidFill>
                  <a:schemeClr val="tx1"/>
                </a:solidFill>
              </a:rPr>
              <a:t>Writing Exercise (Gail)</a:t>
            </a:r>
            <a:r>
              <a:rPr lang="en-US" sz="1600" b="1" i="1" dirty="0" smtClean="0">
                <a:solidFill>
                  <a:schemeClr val="tx1"/>
                </a:solidFill>
              </a:rPr>
              <a:t>   </a:t>
            </a:r>
            <a:r>
              <a:rPr lang="en-US" sz="1600" b="1" dirty="0" smtClean="0">
                <a:solidFill>
                  <a:schemeClr val="tx1"/>
                </a:solidFill>
              </a:rPr>
              <a:t>3:15 PM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l">
              <a:buNone/>
            </a:pPr>
            <a:r>
              <a:rPr lang="en-US" sz="1600" i="1" dirty="0" smtClean="0">
                <a:solidFill>
                  <a:schemeClr val="tx1"/>
                </a:solidFill>
              </a:rPr>
              <a:t>Closing 								</a:t>
            </a:r>
            <a:r>
              <a:rPr lang="en-US" sz="1600" b="1" dirty="0" smtClean="0">
                <a:solidFill>
                  <a:schemeClr val="tx1"/>
                </a:solidFill>
              </a:rPr>
              <a:t>3:30 PM </a:t>
            </a:r>
            <a:r>
              <a:rPr lang="en-US" sz="1600" i="1" dirty="0" smtClean="0"/>
              <a:t>			</a:t>
            </a:r>
            <a:endParaRPr lang="en-US" sz="6000" i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3400" y="152400"/>
            <a:ext cx="6858000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Papyrus" pitchFamily="66" charset="0"/>
              </a:rPr>
              <a:t>Recap / </a:t>
            </a:r>
            <a:r>
              <a:rPr lang="en-US" sz="2800" dirty="0" smtClean="0">
                <a:solidFill>
                  <a:schemeClr val="bg1"/>
                </a:solidFill>
                <a:latin typeface="Papyrus" pitchFamily="66" charset="0"/>
              </a:rPr>
              <a:t>Introduction</a:t>
            </a:r>
            <a:r>
              <a:rPr lang="en-US" sz="2400" dirty="0" smtClean="0">
                <a:solidFill>
                  <a:schemeClr val="bg1"/>
                </a:solidFill>
                <a:latin typeface="Papyrus" pitchFamily="66" charset="0"/>
              </a:rPr>
              <a:t> to Part 3</a:t>
            </a:r>
            <a:endParaRPr lang="en-US" sz="2400" dirty="0">
              <a:solidFill>
                <a:schemeClr val="bg1"/>
              </a:solidFill>
              <a:latin typeface="Papyru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1000" y="914400"/>
            <a:ext cx="8001000" cy="5638800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 We presented a  summary of the Universe Story – focusing on our current understanding of where we came from – a Story of the Cosmos that takes us back 13.7 Billion years.   In the process, we highlighted the history of each of the four poetic “elements” (water, air, earth, light) . </a:t>
            </a:r>
            <a:r>
              <a:rPr lang="en-US" sz="1400" dirty="0" smtClean="0">
                <a:solidFill>
                  <a:schemeClr val="tx1"/>
                </a:solidFill>
              </a:rPr>
              <a:t>[Cosmology]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algn="l"/>
            <a:r>
              <a:rPr lang="en-US" dirty="0" smtClean="0"/>
              <a:t> You selected one of the four “elements” that seemed to best represent you.</a:t>
            </a:r>
          </a:p>
          <a:p>
            <a:pPr algn="l">
              <a:buNone/>
            </a:pPr>
            <a:endParaRPr lang="en-US" dirty="0" smtClean="0"/>
          </a:p>
          <a:p>
            <a:pPr algn="l"/>
            <a:r>
              <a:rPr lang="en-US" dirty="0" smtClean="0"/>
              <a:t> You engaged in writing exercises to deepen your awareness of this “element” so that you can be this element’s “eye” and also be its voice. </a:t>
            </a:r>
            <a:r>
              <a:rPr lang="en-US" sz="1600" dirty="0" smtClean="0">
                <a:solidFill>
                  <a:schemeClr val="tx1"/>
                </a:solidFill>
              </a:rPr>
              <a:t>[Psychology / Spirituality] 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   We will now re-examine the Universe Story, focusing on the significant trends / tendencies / patterns / directions  the Cosmos has been taking for 13.7 billion years.    We will then examine a few human creations for comparison – just to get a sense of whether we humans are listening to what the Cosmos is telling us. </a:t>
            </a:r>
            <a:r>
              <a:rPr lang="en-US" sz="1600" dirty="0" smtClean="0">
                <a:solidFill>
                  <a:schemeClr val="tx1"/>
                </a:solidFill>
              </a:rPr>
              <a:t>[Sociology]</a:t>
            </a:r>
            <a:r>
              <a:rPr lang="en-US" dirty="0" smtClean="0"/>
              <a:t>   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3400" y="152400"/>
            <a:ext cx="685800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What is the Universe Telling Us?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600" y="762000"/>
            <a:ext cx="8153400" cy="5791200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General Observations from the Universe Story 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   This is a story of how energy (light) burst forth to display its creativity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 the beginning there was Light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 Story shows how Light transformed into matter as it expanded/cooled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It a Story of Emergence: creating something more from nothing but by using  forms of attraction to bring about new relationships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Everything we can observe in our Universe is a Child of the Light  - including ourselves.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1400" i="1" dirty="0" smtClean="0">
                <a:solidFill>
                  <a:schemeClr val="tx1"/>
                </a:solidFill>
              </a:rPr>
              <a:t>Note: 95.4% of the Cosmos  is not observable and referred to as “dark matter” &amp; “dark energy”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Calming/cooling /expanding with emerging  complexity - This is the direction of the Cosmos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Creating more complexity – more complex flows of energy called Life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Life driven by the Light (Energy Of the Sun) – evolving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Life with evolving consciousness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3400" y="152400"/>
            <a:ext cx="685800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What is the Universe Telling Us?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1000" y="762000"/>
            <a:ext cx="8001000" cy="4724400"/>
          </a:xfrm>
        </p:spPr>
        <p:txBody>
          <a:bodyPr>
            <a:normAutofit fontScale="92500" lnSpcReduction="20000"/>
          </a:bodyPr>
          <a:lstStyle/>
          <a:p>
            <a:pPr algn="l">
              <a:buNone/>
            </a:pPr>
            <a:r>
              <a:rPr lang="en-US" b="1" dirty="0" smtClean="0">
                <a:solidFill>
                  <a:schemeClr val="tx1"/>
                </a:solidFill>
              </a:rPr>
              <a:t>Energy Transformation / Life as the Flow of Energy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             </a:t>
            </a:r>
            <a:r>
              <a:rPr lang="en-US" sz="1600" i="1" dirty="0" smtClean="0">
                <a:solidFill>
                  <a:schemeClr val="tx1"/>
                </a:solidFill>
              </a:rPr>
              <a:t> </a:t>
            </a:r>
            <a:r>
              <a:rPr lang="en-US" sz="1900" i="1" dirty="0" smtClean="0">
                <a:solidFill>
                  <a:schemeClr val="tx1"/>
                </a:solidFill>
              </a:rPr>
              <a:t>– From Light to Elemental Particles (strings, Bosons, Quarks, etc.)</a:t>
            </a:r>
          </a:p>
          <a:p>
            <a:pPr algn="l">
              <a:buNone/>
            </a:pPr>
            <a:r>
              <a:rPr lang="en-US" sz="1900" i="1" dirty="0" smtClean="0">
                <a:solidFill>
                  <a:schemeClr val="tx1"/>
                </a:solidFill>
              </a:rPr>
              <a:t>	  to Simple Atoms (Hydrogen &amp; Helium)</a:t>
            </a:r>
          </a:p>
          <a:p>
            <a:pPr algn="l">
              <a:buNone/>
            </a:pPr>
            <a:r>
              <a:rPr lang="en-US" sz="1900" i="1" dirty="0" smtClean="0">
                <a:solidFill>
                  <a:schemeClr val="tx1"/>
                </a:solidFill>
              </a:rPr>
              <a:t>	     to complex Atoms (Carbon, Oxygen, Nitrogen, …., Iron)</a:t>
            </a:r>
          </a:p>
          <a:p>
            <a:pPr algn="l">
              <a:buNone/>
            </a:pPr>
            <a:r>
              <a:rPr lang="en-US" sz="1900" i="1" dirty="0" smtClean="0">
                <a:solidFill>
                  <a:schemeClr val="tx1"/>
                </a:solidFill>
              </a:rPr>
              <a:t>	        to the heavy elements ( Co, Ni, Cu, Zn, U, </a:t>
            </a:r>
            <a:r>
              <a:rPr lang="en-US" sz="1900" i="1" dirty="0" err="1" smtClean="0">
                <a:solidFill>
                  <a:schemeClr val="tx1"/>
                </a:solidFill>
              </a:rPr>
              <a:t>Pu</a:t>
            </a:r>
            <a:r>
              <a:rPr lang="en-US" sz="1900" i="1" dirty="0" smtClean="0">
                <a:solidFill>
                  <a:schemeClr val="tx1"/>
                </a:solidFill>
              </a:rPr>
              <a:t>,…)</a:t>
            </a:r>
          </a:p>
          <a:p>
            <a:pPr algn="l">
              <a:buNone/>
            </a:pPr>
            <a:r>
              <a:rPr lang="en-US" sz="1900" i="1" dirty="0" smtClean="0">
                <a:solidFill>
                  <a:schemeClr val="tx1"/>
                </a:solidFill>
              </a:rPr>
              <a:t>	          to simple molecules (H</a:t>
            </a:r>
            <a:r>
              <a:rPr lang="en-US" sz="1900" i="1" baseline="-25000" dirty="0" smtClean="0">
                <a:solidFill>
                  <a:schemeClr val="tx1"/>
                </a:solidFill>
              </a:rPr>
              <a:t>2</a:t>
            </a:r>
            <a:r>
              <a:rPr lang="en-US" sz="1900" i="1" dirty="0" smtClean="0">
                <a:solidFill>
                  <a:schemeClr val="tx1"/>
                </a:solidFill>
              </a:rPr>
              <a:t>O, CO</a:t>
            </a:r>
            <a:r>
              <a:rPr lang="en-US" sz="1900" i="1" baseline="-25000" dirty="0" smtClean="0">
                <a:solidFill>
                  <a:schemeClr val="tx1"/>
                </a:solidFill>
              </a:rPr>
              <a:t>2 </a:t>
            </a:r>
            <a:r>
              <a:rPr lang="en-US" sz="1900" i="1" dirty="0" smtClean="0">
                <a:solidFill>
                  <a:schemeClr val="tx1"/>
                </a:solidFill>
              </a:rPr>
              <a:t>, ….)</a:t>
            </a:r>
          </a:p>
          <a:p>
            <a:pPr algn="l">
              <a:buNone/>
            </a:pPr>
            <a:r>
              <a:rPr lang="en-US" sz="1900" i="1" dirty="0" smtClean="0">
                <a:solidFill>
                  <a:schemeClr val="tx1"/>
                </a:solidFill>
              </a:rPr>
              <a:t>	            to complex molecules / proteins</a:t>
            </a:r>
          </a:p>
          <a:p>
            <a:pPr algn="l">
              <a:buNone/>
            </a:pPr>
            <a:r>
              <a:rPr lang="en-US" sz="1900" i="1" dirty="0" smtClean="0">
                <a:solidFill>
                  <a:schemeClr val="tx1"/>
                </a:solidFill>
              </a:rPr>
              <a:t>	               to RNA, DNA </a:t>
            </a:r>
          </a:p>
          <a:p>
            <a:pPr algn="l">
              <a:buNone/>
            </a:pPr>
            <a:r>
              <a:rPr lang="en-US" sz="1900" i="1" dirty="0" smtClean="0">
                <a:solidFill>
                  <a:schemeClr val="tx1"/>
                </a:solidFill>
              </a:rPr>
              <a:t>	                  to single cell </a:t>
            </a:r>
            <a:r>
              <a:rPr lang="en-US" sz="1900" i="1" dirty="0" err="1" smtClean="0">
                <a:solidFill>
                  <a:schemeClr val="tx1"/>
                </a:solidFill>
              </a:rPr>
              <a:t>Archaea</a:t>
            </a:r>
            <a:r>
              <a:rPr lang="en-US" sz="1900" i="1" dirty="0" smtClean="0">
                <a:solidFill>
                  <a:schemeClr val="tx1"/>
                </a:solidFill>
              </a:rPr>
              <a:t>, Bacteria, </a:t>
            </a:r>
          </a:p>
          <a:p>
            <a:pPr algn="l">
              <a:buNone/>
            </a:pPr>
            <a:r>
              <a:rPr lang="en-US" sz="1900" i="1" dirty="0" smtClean="0">
                <a:solidFill>
                  <a:schemeClr val="tx1"/>
                </a:solidFill>
              </a:rPr>
              <a:t>	                     to multi-cell Eukaryotes</a:t>
            </a:r>
          </a:p>
          <a:p>
            <a:pPr algn="l">
              <a:buNone/>
            </a:pPr>
            <a:r>
              <a:rPr lang="en-US" sz="1900" i="1" dirty="0" smtClean="0">
                <a:solidFill>
                  <a:schemeClr val="tx1"/>
                </a:solidFill>
              </a:rPr>
              <a:t>		       to evolving fungi, plants, animals</a:t>
            </a:r>
          </a:p>
          <a:p>
            <a:pPr algn="l">
              <a:buNone/>
            </a:pPr>
            <a:r>
              <a:rPr lang="en-US" sz="1900" i="1" dirty="0" smtClean="0">
                <a:solidFill>
                  <a:schemeClr val="tx1"/>
                </a:solidFill>
              </a:rPr>
              <a:t>		          to humans </a:t>
            </a:r>
          </a:p>
          <a:p>
            <a:pPr algn="l">
              <a:buNone/>
            </a:pPr>
            <a:r>
              <a:rPr lang="en-US" sz="1900" i="1" dirty="0" smtClean="0">
                <a:solidFill>
                  <a:schemeClr val="tx1"/>
                </a:solidFill>
              </a:rPr>
              <a:t>		            to consciousness</a:t>
            </a:r>
          </a:p>
          <a:p>
            <a:pPr algn="l">
              <a:buNone/>
            </a:pPr>
            <a:r>
              <a:rPr lang="en-US" sz="1900" i="1" dirty="0" smtClean="0">
                <a:solidFill>
                  <a:schemeClr val="tx1"/>
                </a:solidFill>
              </a:rPr>
              <a:t>		               to collective consciousness</a:t>
            </a:r>
          </a:p>
          <a:p>
            <a:pPr algn="l">
              <a:buNone/>
            </a:pP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i="1" dirty="0" smtClean="0"/>
          </a:p>
          <a:p>
            <a:pPr algn="l">
              <a:buNone/>
            </a:pPr>
            <a:endParaRPr lang="en-US" sz="8000" i="1" dirty="0" smtClean="0"/>
          </a:p>
          <a:p>
            <a:pPr algn="l">
              <a:buNone/>
            </a:pPr>
            <a:endParaRPr lang="en-US" sz="8000" i="1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562600" y="2514600"/>
            <a:ext cx="259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914400" y="2514600"/>
            <a:ext cx="7086600" cy="2133600"/>
          </a:xfrm>
          <a:prstGeom prst="rect">
            <a:avLst/>
          </a:prstGeom>
          <a:solidFill>
            <a:srgbClr val="4F81BD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990600"/>
            <a:ext cx="7086600" cy="1524000"/>
          </a:xfrm>
          <a:prstGeom prst="rect">
            <a:avLst/>
          </a:prstGeom>
          <a:solidFill>
            <a:srgbClr val="FFFF00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00647" y="2590800"/>
            <a:ext cx="22337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Energy Input required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to assemble and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Energy Flow required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 to maintain Life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 rot="5400000">
            <a:off x="7014027" y="4168504"/>
            <a:ext cx="780873" cy="261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4800" y="5257800"/>
            <a:ext cx="8035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With the evolution of the human, Light has found a path to Evolving Consciousness</a:t>
            </a: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3400" y="152400"/>
            <a:ext cx="4419600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Life on Planet Earth Requires the Energy of the Sun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1000" y="1981200"/>
            <a:ext cx="4648200" cy="4572000"/>
          </a:xfrm>
        </p:spPr>
        <p:txBody>
          <a:bodyPr>
            <a:normAutofit fontScale="70000" lnSpcReduction="20000"/>
          </a:bodyPr>
          <a:lstStyle/>
          <a:p>
            <a:pPr algn="l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algn="l">
              <a:buNone/>
            </a:pPr>
            <a:r>
              <a:rPr lang="en-US" sz="1900" b="1" dirty="0" smtClean="0"/>
              <a:t>The Sun is our only sustainable source of energy for life on Planet Earth.</a:t>
            </a:r>
          </a:p>
          <a:p>
            <a:pPr algn="l">
              <a:buNone/>
            </a:pPr>
            <a:endParaRPr lang="en-US" sz="1900" dirty="0" smtClean="0"/>
          </a:p>
          <a:p>
            <a:pPr algn="l">
              <a:buNone/>
            </a:pPr>
            <a:r>
              <a:rPr lang="en-US" sz="1900" dirty="0" smtClean="0"/>
              <a:t>Beginning in the 1700, with the large scale mining of coal in Europe (Ancient Sunlight /fossil energy), humans started to forget their only sustainable source of life.</a:t>
            </a:r>
          </a:p>
          <a:p>
            <a:pPr algn="l">
              <a:buNone/>
            </a:pPr>
            <a:endParaRPr lang="en-US" sz="1900" dirty="0" smtClean="0"/>
          </a:p>
          <a:p>
            <a:pPr algn="l">
              <a:buNone/>
            </a:pPr>
            <a:r>
              <a:rPr lang="en-US" sz="1900" dirty="0" smtClean="0"/>
              <a:t>Over  the past 300 years, we have become addicted to this one-time-only treasure of concentrated energy that has allowed us to experience a life style with a high energy intensity.    </a:t>
            </a:r>
          </a:p>
          <a:p>
            <a:pPr algn="l">
              <a:buNone/>
            </a:pPr>
            <a:endParaRPr lang="en-US" sz="1900" dirty="0" smtClean="0"/>
          </a:p>
          <a:p>
            <a:pPr algn="l">
              <a:buNone/>
            </a:pPr>
            <a:r>
              <a:rPr lang="en-US" sz="1900" dirty="0" smtClean="0"/>
              <a:t>Our Sun has enough fuel for several more billion years.</a:t>
            </a:r>
          </a:p>
          <a:p>
            <a:pPr algn="l">
              <a:buNone/>
            </a:pPr>
            <a:r>
              <a:rPr lang="en-US" sz="1900" dirty="0" smtClean="0"/>
              <a:t>Our Planet will support life for al least another 500 million years</a:t>
            </a:r>
          </a:p>
          <a:p>
            <a:pPr algn="l">
              <a:buNone/>
            </a:pPr>
            <a:r>
              <a:rPr lang="en-US" sz="1900" dirty="0" smtClean="0"/>
              <a:t>Our current source of energy (fossil energy) will be depleted within 100 years  (assuming a 1% yearly increase in consumption) </a:t>
            </a:r>
          </a:p>
          <a:p>
            <a:pPr algn="l">
              <a:buNone/>
            </a:pPr>
            <a:endParaRPr lang="en-US" sz="1900" dirty="0" smtClean="0"/>
          </a:p>
          <a:p>
            <a:pPr algn="l">
              <a:buNone/>
            </a:pPr>
            <a:r>
              <a:rPr lang="en-US" sz="1900" b="1" dirty="0" smtClean="0"/>
              <a:t>Humans can and must return to the Sun as their primary source of energy – NOW</a:t>
            </a:r>
          </a:p>
          <a:p>
            <a:pPr algn="l">
              <a:buNone/>
            </a:pPr>
            <a:endParaRPr lang="en-US" sz="1900" dirty="0" smtClean="0"/>
          </a:p>
          <a:p>
            <a:pPr algn="l">
              <a:buNone/>
            </a:pPr>
            <a:r>
              <a:rPr lang="en-US" sz="1900" dirty="0" smtClean="0"/>
              <a:t>Humans must restore Right Relations with their cousins the  </a:t>
            </a:r>
            <a:r>
              <a:rPr lang="en-US" sz="1900" dirty="0" err="1" smtClean="0"/>
              <a:t>Photoautotrophs</a:t>
            </a:r>
            <a:r>
              <a:rPr lang="en-US" sz="1900" dirty="0" smtClean="0"/>
              <a:t> that convert sunlight into energy (food) for us </a:t>
            </a:r>
            <a:r>
              <a:rPr lang="en-US" sz="1900" dirty="0" err="1" smtClean="0"/>
              <a:t>Heterotrophs</a:t>
            </a:r>
            <a:endParaRPr lang="en-US" sz="1900" i="1" dirty="0" smtClean="0"/>
          </a:p>
        </p:txBody>
      </p:sp>
      <p:pic>
        <p:nvPicPr>
          <p:cNvPr id="5" name="Picture 4" descr="EnergyFlowAutoHeterotroph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97862" y="-45947"/>
            <a:ext cx="3840385" cy="652294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3400" y="152400"/>
            <a:ext cx="685800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Tree of Life / Right Relations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1000" y="838200"/>
            <a:ext cx="2895600" cy="5715000"/>
          </a:xfrm>
        </p:spPr>
        <p:txBody>
          <a:bodyPr>
            <a:normAutofit/>
          </a:bodyPr>
          <a:lstStyle/>
          <a:p>
            <a:pPr algn="l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algn="l">
              <a:buNone/>
            </a:pPr>
            <a:r>
              <a:rPr lang="en-US" sz="1600" dirty="0" smtClean="0"/>
              <a:t>The </a:t>
            </a:r>
            <a:r>
              <a:rPr lang="en-US" sz="1600" b="1" dirty="0" smtClean="0">
                <a:hlinkClick r:id="rId2" action="ppaction://hlinkfile" tooltip="Tree of life (science)"/>
              </a:rPr>
              <a:t>tree of life in science</a:t>
            </a:r>
            <a:r>
              <a:rPr lang="en-US" sz="1600" dirty="0" smtClean="0"/>
              <a:t> describes the relationships of all </a:t>
            </a:r>
            <a:r>
              <a:rPr lang="en-US" sz="1600" dirty="0" smtClean="0">
                <a:hlinkClick r:id="rId3" action="ppaction://hlinkfile" tooltip="Life on Earth"/>
              </a:rPr>
              <a:t>life on Earth</a:t>
            </a:r>
            <a:r>
              <a:rPr lang="en-US" sz="1600" dirty="0" smtClean="0"/>
              <a:t> in an </a:t>
            </a:r>
            <a:r>
              <a:rPr lang="en-US" sz="1600" dirty="0" smtClean="0">
                <a:hlinkClick r:id="rId4" action="ppaction://hlinkfile" tooltip="Evolution"/>
              </a:rPr>
              <a:t>evolutionary context</a:t>
            </a:r>
            <a:r>
              <a:rPr lang="en-US" sz="1600" dirty="0" smtClean="0"/>
              <a:t>.</a:t>
            </a:r>
            <a:r>
              <a:rPr lang="en-US" sz="1600" baseline="30000" dirty="0" smtClean="0">
                <a:hlinkClick r:id="rId5" action="ppaction://hlinkfile"/>
              </a:rPr>
              <a:t>[14]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pPr algn="l">
              <a:buNone/>
            </a:pPr>
            <a:r>
              <a:rPr lang="en-US" sz="1600" dirty="0" smtClean="0"/>
              <a:t>The phrase </a:t>
            </a:r>
            <a:r>
              <a:rPr lang="en-US" sz="1600" i="1" dirty="0" smtClean="0"/>
              <a:t>the tree of life</a:t>
            </a:r>
            <a:r>
              <a:rPr lang="en-US" sz="1600" dirty="0" smtClean="0"/>
              <a:t> is often used in association with the </a:t>
            </a:r>
            <a:r>
              <a:rPr lang="en-US" sz="1600" dirty="0" smtClean="0">
                <a:hlinkClick r:id="rId6" action="ppaction://hlinkfile" tooltip="DNA"/>
              </a:rPr>
              <a:t>DNA</a:t>
            </a:r>
            <a:r>
              <a:rPr lang="en-US" sz="1600" dirty="0" smtClean="0"/>
              <a:t> molecule.</a:t>
            </a:r>
          </a:p>
          <a:p>
            <a:pPr algn="l">
              <a:buNone/>
            </a:pPr>
            <a:r>
              <a:rPr lang="en-US" sz="1600" dirty="0" smtClean="0"/>
              <a:t>The evolutionary relationships of the tree of life were refined using genetic data by the great American microbiologist </a:t>
            </a:r>
            <a:r>
              <a:rPr lang="en-US" sz="1600" dirty="0" smtClean="0">
                <a:hlinkClick r:id="rId7" action="ppaction://hlinkfile" tooltip="Carl Woese"/>
              </a:rPr>
              <a:t>Carl </a:t>
            </a:r>
            <a:r>
              <a:rPr lang="en-US" sz="1600" dirty="0" err="1" smtClean="0">
                <a:hlinkClick r:id="rId7" action="ppaction://hlinkfile" tooltip="Carl Woese"/>
              </a:rPr>
              <a:t>Woese</a:t>
            </a:r>
            <a:r>
              <a:rPr lang="en-US" sz="1600" dirty="0" smtClean="0"/>
              <a:t>, the discoverer of the domain </a:t>
            </a:r>
            <a:r>
              <a:rPr lang="en-US" sz="1600" dirty="0" err="1" smtClean="0">
                <a:hlinkClick r:id="rId8" action="ppaction://hlinkfile" tooltip="Archaea"/>
              </a:rPr>
              <a:t>Archaea</a:t>
            </a:r>
            <a:r>
              <a:rPr lang="en-US" sz="1600" dirty="0" smtClean="0"/>
              <a:t> and a pioneer in molecular (genetic) methods in evolutionary biology. 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100" dirty="0" smtClean="0">
                <a:hlinkClick r:id="rId9"/>
              </a:rPr>
              <a:t>http://en.wikipedia.org/wiki/Phylogenetic_tree</a:t>
            </a:r>
            <a:endParaRPr lang="en-US" sz="1600" dirty="0" smtClean="0"/>
          </a:p>
          <a:p>
            <a:pPr algn="l">
              <a:buNone/>
            </a:pPr>
            <a:endParaRPr lang="en-US" sz="1600" dirty="0" smtClean="0"/>
          </a:p>
          <a:p>
            <a:pPr algn="l">
              <a:buNone/>
            </a:pPr>
            <a:endParaRPr lang="en-US" sz="1600" i="1" dirty="0" smtClean="0"/>
          </a:p>
        </p:txBody>
      </p:sp>
      <p:pic>
        <p:nvPicPr>
          <p:cNvPr id="4" name="Picture 3" descr="450px-Phylogenetic_tree_svg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76600" y="838200"/>
            <a:ext cx="5181600" cy="3500459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3400" y="152400"/>
            <a:ext cx="6858000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Tree of Life /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Right Relations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1000" y="1295400"/>
            <a:ext cx="3733800" cy="5257800"/>
          </a:xfrm>
        </p:spPr>
        <p:txBody>
          <a:bodyPr>
            <a:normAutofit lnSpcReduction="10000"/>
          </a:bodyPr>
          <a:lstStyle/>
          <a:p>
            <a:pPr algn="l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algn="l">
              <a:buNone/>
            </a:pPr>
            <a:r>
              <a:rPr lang="en-US" sz="1600" dirty="0" smtClean="0"/>
              <a:t>Those magnificent </a:t>
            </a:r>
            <a:r>
              <a:rPr lang="en-US" sz="1600" dirty="0" err="1" smtClean="0"/>
              <a:t>autotroph</a:t>
            </a:r>
            <a:r>
              <a:rPr lang="en-US" sz="1600" dirty="0" smtClean="0"/>
              <a:t> cousins that look directly at the Sun….  </a:t>
            </a:r>
          </a:p>
          <a:p>
            <a:pPr algn="l">
              <a:buNone/>
            </a:pPr>
            <a:endParaRPr lang="en-US" sz="1600" dirty="0" smtClean="0"/>
          </a:p>
          <a:p>
            <a:pPr algn="l">
              <a:buNone/>
            </a:pPr>
            <a:r>
              <a:rPr lang="en-US" sz="1600" dirty="0" smtClean="0"/>
              <a:t>They are aware of their Source, they have learned to turn toward it – to reach for it – even to reflect its brilliance.  </a:t>
            </a:r>
          </a:p>
          <a:p>
            <a:pPr algn="l">
              <a:buNone/>
            </a:pPr>
            <a:endParaRPr lang="en-US" sz="1600" dirty="0" smtClean="0"/>
          </a:p>
          <a:p>
            <a:pPr algn="l">
              <a:buNone/>
            </a:pPr>
            <a:r>
              <a:rPr lang="en-US" sz="1600" dirty="0" smtClean="0"/>
              <a:t>Our life totally depends on their wellness.</a:t>
            </a:r>
          </a:p>
          <a:p>
            <a:pPr algn="l">
              <a:buNone/>
            </a:pPr>
            <a:endParaRPr lang="en-US" sz="1600" i="1" dirty="0" smtClean="0"/>
          </a:p>
          <a:p>
            <a:pPr algn="l">
              <a:buNone/>
            </a:pPr>
            <a:r>
              <a:rPr lang="en-US" sz="1600" dirty="0" smtClean="0"/>
              <a:t>At this moment in human history, the awareness of our </a:t>
            </a:r>
            <a:r>
              <a:rPr lang="en-US" sz="1600" dirty="0" err="1" smtClean="0"/>
              <a:t>autotroph</a:t>
            </a:r>
            <a:r>
              <a:rPr lang="en-US" sz="1600" dirty="0" smtClean="0"/>
              <a:t> cousins demonstrates a consciousness that exceeds many of our human cousins.</a:t>
            </a:r>
            <a:r>
              <a:rPr lang="en-US" sz="1600" i="1" dirty="0" smtClean="0"/>
              <a:t/>
            </a:r>
            <a:br>
              <a:rPr lang="en-US" sz="1600" i="1" dirty="0" smtClean="0"/>
            </a:br>
            <a:endParaRPr lang="en-US" sz="1600" i="1" dirty="0" smtClean="0"/>
          </a:p>
          <a:p>
            <a:pPr algn="l">
              <a:buNone/>
            </a:pPr>
            <a:r>
              <a:rPr lang="en-US" sz="1600" dirty="0" smtClean="0"/>
              <a:t>But by using collective consciousness, we humans can re-learn what we once seemed to know – how to be in Right Relations with the interdependent web of life.   </a:t>
            </a:r>
          </a:p>
        </p:txBody>
      </p:sp>
      <p:pic>
        <p:nvPicPr>
          <p:cNvPr id="6" name="Picture 5" descr="403px-Diversity_of_plants_image_version_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07822" y="-76200"/>
            <a:ext cx="4655178" cy="691923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3400" y="152400"/>
            <a:ext cx="6858000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Tree of Life /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Right Relations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800" y="1143000"/>
            <a:ext cx="3581400" cy="5410200"/>
          </a:xfrm>
        </p:spPr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sz="1600" dirty="0" smtClean="0"/>
              <a:t>Our non-human </a:t>
            </a:r>
            <a:r>
              <a:rPr lang="en-US" sz="1600" dirty="0" err="1" smtClean="0"/>
              <a:t>heterotroph</a:t>
            </a:r>
            <a:r>
              <a:rPr lang="en-US" sz="1600" dirty="0" smtClean="0"/>
              <a:t> cousins are also magnificent and ever so creative in their form and function.   </a:t>
            </a:r>
          </a:p>
          <a:p>
            <a:pPr algn="l">
              <a:buNone/>
            </a:pPr>
            <a:endParaRPr lang="en-US" sz="1600" i="1" dirty="0" smtClean="0"/>
          </a:p>
          <a:p>
            <a:pPr algn="l">
              <a:buNone/>
            </a:pPr>
            <a:r>
              <a:rPr lang="en-US" sz="1600" dirty="0" smtClean="0"/>
              <a:t>They too are essential threads in our interdependent web of life.</a:t>
            </a:r>
          </a:p>
          <a:p>
            <a:pPr algn="l">
              <a:buNone/>
            </a:pPr>
            <a:endParaRPr lang="en-US" sz="1600" dirty="0" smtClean="0"/>
          </a:p>
          <a:p>
            <a:pPr algn="l">
              <a:buNone/>
            </a:pPr>
            <a:r>
              <a:rPr lang="en-US" sz="1600" dirty="0" smtClean="0"/>
              <a:t>They have evolved with an awareness of their Source of life’s energy and their need to take in the energy of their </a:t>
            </a:r>
            <a:r>
              <a:rPr lang="en-US" sz="1600" dirty="0" err="1" smtClean="0"/>
              <a:t>autotroph</a:t>
            </a:r>
            <a:r>
              <a:rPr lang="en-US" sz="1600" dirty="0" smtClean="0"/>
              <a:t> or </a:t>
            </a:r>
            <a:r>
              <a:rPr lang="en-US" sz="1600" dirty="0" err="1" smtClean="0"/>
              <a:t>heterotroph</a:t>
            </a:r>
            <a:r>
              <a:rPr lang="en-US" sz="1600" dirty="0" smtClean="0"/>
              <a:t> cousins – they inherently know that standing in the Sunlight is not sufficient to stay alive.</a:t>
            </a:r>
          </a:p>
          <a:p>
            <a:pPr algn="l">
              <a:buNone/>
            </a:pPr>
            <a:endParaRPr lang="en-US" sz="1600" dirty="0" smtClean="0"/>
          </a:p>
          <a:p>
            <a:pPr algn="l">
              <a:buNone/>
            </a:pPr>
            <a:r>
              <a:rPr lang="en-US" sz="1600" dirty="0" smtClean="0"/>
              <a:t>And they are wise enough not to burn or eat Ancient Sunlight like their human cousins do.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Yes, we humans are eating Ancient Sunlight.   We convert natural gas to ammonium nitrate to fertilize our fields so we can grow three times more food per acre – and we seem proud of this totally unsustainable behavior. </a:t>
            </a:r>
            <a:endParaRPr lang="en-US" sz="1600" i="1" dirty="0" smtClean="0"/>
          </a:p>
        </p:txBody>
      </p:sp>
      <p:pic>
        <p:nvPicPr>
          <p:cNvPr id="5" name="Picture 4" descr="Animal_diversi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297" y="0"/>
            <a:ext cx="4686741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Photo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821</Words>
  <Application>Microsoft Office PowerPoint</Application>
  <PresentationFormat>On-screen Show (4:3)</PresentationFormat>
  <Paragraphs>152</Paragraphs>
  <Slides>14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ContemporaryPhotoAlbum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Awakening the Cosmos Within</dc:title>
  <dc:creator/>
  <cp:keywords>Still Point Workshop</cp:keywords>
  <cp:lastModifiedBy/>
  <cp:revision>1</cp:revision>
  <cp:lastPrinted>2011-03-16T23:46:44Z</cp:lastPrinted>
  <dcterms:created xsi:type="dcterms:W3CDTF">2011-03-16T23:29:58Z</dcterms:created>
  <dcterms:modified xsi:type="dcterms:W3CDTF">2011-08-30T13:16:50Z</dcterms:modified>
  <cp:category>Universe Story</cp:category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