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9"/>
  </p:notesMasterIdLst>
  <p:handoutMasterIdLst>
    <p:handoutMasterId r:id="rId20"/>
  </p:handoutMasterIdLst>
  <p:sldIdLst>
    <p:sldId id="388" r:id="rId2"/>
    <p:sldId id="317" r:id="rId3"/>
    <p:sldId id="357" r:id="rId4"/>
    <p:sldId id="329" r:id="rId5"/>
    <p:sldId id="326" r:id="rId6"/>
    <p:sldId id="358" r:id="rId7"/>
    <p:sldId id="331" r:id="rId8"/>
    <p:sldId id="368" r:id="rId9"/>
    <p:sldId id="319" r:id="rId10"/>
    <p:sldId id="337" r:id="rId11"/>
    <p:sldId id="335" r:id="rId12"/>
    <p:sldId id="362" r:id="rId13"/>
    <p:sldId id="338" r:id="rId14"/>
    <p:sldId id="320" r:id="rId15"/>
    <p:sldId id="354" r:id="rId16"/>
    <p:sldId id="307" r:id="rId17"/>
    <p:sldId id="387" r:id="rId18"/>
  </p:sldIdLst>
  <p:sldSz cx="9144000" cy="6858000" type="screen4x3"/>
  <p:notesSz cx="9372600" cy="70866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4F81BD"/>
    <a:srgbClr val="4BACC6"/>
    <a:srgbClr val="6A85D0"/>
    <a:srgbClr val="33CCCC"/>
    <a:srgbClr val="0099CC"/>
    <a:srgbClr val="33CC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1" autoAdjust="0"/>
    <p:restoredTop sz="98168" autoAdjust="0"/>
  </p:normalViewPr>
  <p:slideViewPr>
    <p:cSldViewPr>
      <p:cViewPr>
        <p:scale>
          <a:sx n="80" d="100"/>
          <a:sy n="80" d="100"/>
        </p:scale>
        <p:origin x="-9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57" d="100"/>
          <a:sy n="57" d="100"/>
        </p:scale>
        <p:origin x="-3568" y="-128"/>
      </p:cViewPr>
      <p:guideLst>
        <p:guide orient="horz" pos="2232"/>
        <p:guide pos="295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4061460" cy="354330"/>
          </a:xfrm>
          <a:prstGeom prst="rect">
            <a:avLst/>
          </a:prstGeom>
        </p:spPr>
        <p:txBody>
          <a:bodyPr vert="horz" lIns="88962" tIns="44481" rIns="88962" bIns="44481" rtlCol="0"/>
          <a:lstStyle>
            <a:lvl1pPr algn="l">
              <a:defRPr sz="1200"/>
            </a:lvl1pPr>
          </a:lstStyle>
          <a:p>
            <a:r>
              <a:rPr lang="en-US" smtClean="0"/>
              <a:t>Awakening the Cosmos Within</a:t>
            </a:r>
            <a:endParaRPr lang="en-US"/>
          </a:p>
        </p:txBody>
      </p:sp>
      <p:sp>
        <p:nvSpPr>
          <p:cNvPr id="3" name="Rectangle 3"/>
          <p:cNvSpPr>
            <a:spLocks noGrp="1"/>
          </p:cNvSpPr>
          <p:nvPr>
            <p:ph type="dt" sz="quarter" idx="1"/>
          </p:nvPr>
        </p:nvSpPr>
        <p:spPr>
          <a:xfrm>
            <a:off x="5308971" y="0"/>
            <a:ext cx="4061460" cy="354330"/>
          </a:xfrm>
          <a:prstGeom prst="rect">
            <a:avLst/>
          </a:prstGeom>
        </p:spPr>
        <p:txBody>
          <a:bodyPr vert="horz" lIns="88962" tIns="44481" rIns="88962" bIns="44481" rtlCol="0"/>
          <a:lstStyle>
            <a:lvl1pPr algn="r">
              <a:defRPr sz="1200"/>
            </a:lvl1pPr>
          </a:lstStyle>
          <a:p>
            <a:fld id="{6E7D018D-748F-47BF-843A-40349A141CAC}" type="datetimeFigureOut">
              <a:rPr lang="en-US" smtClean="0"/>
              <a:pPr/>
              <a:t>8/30/2011</a:t>
            </a:fld>
            <a:endParaRPr lang="en-US"/>
          </a:p>
        </p:txBody>
      </p:sp>
      <p:sp>
        <p:nvSpPr>
          <p:cNvPr id="4" name="Rectangle 4"/>
          <p:cNvSpPr>
            <a:spLocks noGrp="1"/>
          </p:cNvSpPr>
          <p:nvPr>
            <p:ph type="ftr" sz="quarter" idx="2"/>
          </p:nvPr>
        </p:nvSpPr>
        <p:spPr>
          <a:xfrm>
            <a:off x="0" y="6731040"/>
            <a:ext cx="4061460" cy="354330"/>
          </a:xfrm>
          <a:prstGeom prst="rect">
            <a:avLst/>
          </a:prstGeom>
        </p:spPr>
        <p:txBody>
          <a:bodyPr vert="horz" lIns="88962" tIns="44481" rIns="88962" bIns="44481" rtlCol="0" anchor="b"/>
          <a:lstStyle>
            <a:lvl1pPr algn="l">
              <a:defRPr sz="1200"/>
            </a:lvl1pPr>
          </a:lstStyle>
          <a:p>
            <a:endParaRPr lang="en-US"/>
          </a:p>
        </p:txBody>
      </p:sp>
      <p:sp>
        <p:nvSpPr>
          <p:cNvPr id="5" name="Rectangle 5"/>
          <p:cNvSpPr>
            <a:spLocks noGrp="1"/>
          </p:cNvSpPr>
          <p:nvPr>
            <p:ph type="sldNum" sz="quarter" idx="3"/>
          </p:nvPr>
        </p:nvSpPr>
        <p:spPr>
          <a:xfrm>
            <a:off x="5308971" y="6731040"/>
            <a:ext cx="4061460" cy="354330"/>
          </a:xfrm>
          <a:prstGeom prst="rect">
            <a:avLst/>
          </a:prstGeom>
        </p:spPr>
        <p:txBody>
          <a:bodyPr vert="horz" lIns="88962" tIns="44481" rIns="88962" bIns="44481" rtlCol="0" anchor="b"/>
          <a:lstStyle>
            <a:lvl1pPr algn="r">
              <a:defRPr sz="1200"/>
            </a:lvl1pPr>
          </a:lstStyle>
          <a:p>
            <a:fld id="{04AC5213-BACC-41AB-9B61-B40CF6C5296E}"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4061460" cy="354330"/>
          </a:xfrm>
          <a:prstGeom prst="rect">
            <a:avLst/>
          </a:prstGeom>
        </p:spPr>
        <p:txBody>
          <a:bodyPr vert="horz" lIns="88962" tIns="44481" rIns="88962" bIns="44481" rtlCol="0"/>
          <a:lstStyle>
            <a:lvl1pPr algn="l">
              <a:defRPr sz="1200"/>
            </a:lvl1pPr>
          </a:lstStyle>
          <a:p>
            <a:r>
              <a:rPr lang="en-US" smtClean="0"/>
              <a:t>Awakening the Cosmos Within</a:t>
            </a:r>
            <a:endParaRPr lang="en-US"/>
          </a:p>
        </p:txBody>
      </p:sp>
      <p:sp>
        <p:nvSpPr>
          <p:cNvPr id="3" name="Rectangle 3"/>
          <p:cNvSpPr>
            <a:spLocks noGrp="1"/>
          </p:cNvSpPr>
          <p:nvPr>
            <p:ph type="dt" idx="1"/>
          </p:nvPr>
        </p:nvSpPr>
        <p:spPr>
          <a:xfrm>
            <a:off x="5308971" y="0"/>
            <a:ext cx="4061460" cy="354330"/>
          </a:xfrm>
          <a:prstGeom prst="rect">
            <a:avLst/>
          </a:prstGeom>
        </p:spPr>
        <p:txBody>
          <a:bodyPr vert="horz" lIns="88962" tIns="44481" rIns="88962" bIns="44481" rtlCol="0"/>
          <a:lstStyle>
            <a:lvl1pPr algn="r">
              <a:defRPr sz="1200"/>
            </a:lvl1pPr>
          </a:lstStyle>
          <a:p>
            <a:fld id="{23E9B8FB-2ABD-42C9-A6DA-A6789EAF441D}" type="datetimeFigureOut">
              <a:rPr lang="en-US" smtClean="0"/>
              <a:pPr/>
              <a:t>8/30/2011</a:t>
            </a:fld>
            <a:endParaRPr lang="en-US"/>
          </a:p>
        </p:txBody>
      </p:sp>
      <p:sp>
        <p:nvSpPr>
          <p:cNvPr id="4" name="Rectangle 4"/>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88962" tIns="44481" rIns="88962" bIns="44481" rtlCol="0" anchor="ctr"/>
          <a:lstStyle/>
          <a:p>
            <a:endParaRPr lang="en-US"/>
          </a:p>
        </p:txBody>
      </p:sp>
      <p:sp>
        <p:nvSpPr>
          <p:cNvPr id="5" name="Rectangle 5"/>
          <p:cNvSpPr>
            <a:spLocks noGrp="1"/>
          </p:cNvSpPr>
          <p:nvPr>
            <p:ph type="body" sz="quarter" idx="3"/>
          </p:nvPr>
        </p:nvSpPr>
        <p:spPr>
          <a:xfrm>
            <a:off x="937260" y="3366135"/>
            <a:ext cx="7498080" cy="3188970"/>
          </a:xfrm>
          <a:prstGeom prst="rect">
            <a:avLst/>
          </a:prstGeom>
        </p:spPr>
        <p:txBody>
          <a:bodyPr vert="horz" lIns="88962" tIns="44481" rIns="88962" bIns="44481"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6731040"/>
            <a:ext cx="4061460" cy="354330"/>
          </a:xfrm>
          <a:prstGeom prst="rect">
            <a:avLst/>
          </a:prstGeom>
        </p:spPr>
        <p:txBody>
          <a:bodyPr vert="horz" lIns="88962" tIns="44481" rIns="88962" bIns="44481" rtlCol="0" anchor="b"/>
          <a:lstStyle>
            <a:lvl1pPr algn="l">
              <a:defRPr sz="1200"/>
            </a:lvl1pPr>
          </a:lstStyle>
          <a:p>
            <a:endParaRPr lang="en-US"/>
          </a:p>
        </p:txBody>
      </p:sp>
      <p:sp>
        <p:nvSpPr>
          <p:cNvPr id="7" name="Rectangle 7"/>
          <p:cNvSpPr>
            <a:spLocks noGrp="1"/>
          </p:cNvSpPr>
          <p:nvPr>
            <p:ph type="sldNum" sz="quarter" idx="5"/>
          </p:nvPr>
        </p:nvSpPr>
        <p:spPr>
          <a:xfrm>
            <a:off x="5308971" y="6731040"/>
            <a:ext cx="4061460" cy="354330"/>
          </a:xfrm>
          <a:prstGeom prst="rect">
            <a:avLst/>
          </a:prstGeom>
        </p:spPr>
        <p:txBody>
          <a:bodyPr vert="horz" lIns="88962" tIns="44481" rIns="88962" bIns="44481" rtlCol="0" anchor="b"/>
          <a:lstStyle>
            <a:lvl1pPr algn="r">
              <a:defRPr sz="1200"/>
            </a:lvl1pPr>
          </a:lstStyle>
          <a:p>
            <a:fld id="{BE2A7042-DEED-4AA1-9E89-4A16B2572577}"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Awakening the Cosmos Within</a:t>
            </a:r>
            <a:endParaRPr lang="en-US"/>
          </a:p>
        </p:txBody>
      </p:sp>
      <p:sp>
        <p:nvSpPr>
          <p:cNvPr id="5" name="Slide Number Placeholder 4"/>
          <p:cNvSpPr>
            <a:spLocks noGrp="1"/>
          </p:cNvSpPr>
          <p:nvPr>
            <p:ph type="sldNum" sz="quarter" idx="11"/>
          </p:nvPr>
        </p:nvSpPr>
        <p:spPr/>
        <p:txBody>
          <a:bodyPr/>
          <a:lstStyle/>
          <a:p>
            <a:fld id="{BE2A7042-DEED-4AA1-9E89-4A16B257257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0" hasCustomPrompt="1"/>
          </p:nvPr>
        </p:nvSpPr>
        <p:spPr>
          <a:xfrm>
            <a:off x="228600" y="5467350"/>
            <a:ext cx="8672946" cy="1238250"/>
          </a:xfrm>
          <a:solidFill>
            <a:srgbClr val="002060"/>
          </a:solidFill>
        </p:spPr>
        <p:txBody>
          <a:bodyPr vert="horz" anchor="ctr">
            <a:noAutofit/>
          </a:bodyPr>
          <a:lstStyle>
            <a:lvl1pPr marL="0" indent="0" algn="l">
              <a:buFontTx/>
              <a:buNone/>
              <a:defRPr lang="en-US" sz="4800" baseline="0" dirty="0">
                <a:solidFill>
                  <a:schemeClr val="bg1"/>
                </a:solidFill>
              </a:defRPr>
            </a:lvl1pPr>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8/30/2011</a:t>
            </a:fld>
            <a:endParaRPr lang="en-US"/>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lstStyle>
          <a:p>
            <a:pPr lvl="0"/>
            <a:r>
              <a:rPr lang="en-US" dirty="0" smtClean="0"/>
              <a:t>Click to add caption</a:t>
            </a:r>
            <a:endParaRPr lang="en-US" dirty="0"/>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7"/>
          </p:nvPr>
        </p:nvSpPr>
        <p:spPr/>
        <p:txBody>
          <a:body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6"/>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8/30/2011</a:t>
            </a:fld>
            <a:endParaRPr lang="en-US"/>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8/30/2011</a:t>
            </a:fld>
            <a:endParaRPr lang="en-US"/>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27"/>
          </p:nvPr>
        </p:nvSpPr>
        <p:spPr/>
        <p:txBody>
          <a:bodyPr/>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lstStyle>
          <a:p>
            <a:pPr lvl="0"/>
            <a:r>
              <a:rPr lang="en-US" dirty="0" smtClean="0"/>
              <a:t>Click to add caption</a:t>
            </a:r>
            <a:endParaRPr lang="en-US" dirty="0"/>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8/30/2011</a:t>
            </a:fld>
            <a:endParaRPr lang="en-US"/>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5"/>
          </p:nvPr>
        </p:nvSpPr>
        <p:spPr/>
        <p:txBody>
          <a:body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26"/>
          </p:nvPr>
        </p:nvSpPr>
        <p:spPr/>
        <p:txBody>
          <a:bodyPr/>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8/30/2011</a:t>
            </a:fld>
            <a:endParaRPr lang="en-US"/>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1"/>
          </p:nvPr>
        </p:nvSpPr>
        <p:spPr/>
        <p:txBody>
          <a:bodyPr/>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8/30/2011</a:t>
            </a:fld>
            <a:endParaRPr lang="en-US"/>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1" name="Rectangle 10"/>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8/30/2011</a:t>
            </a:fld>
            <a:endParaRPr lang="en-US"/>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8/30/2011</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9"/>
          </p:nvPr>
        </p:nvSpPr>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lstStyle>
          <a:p>
            <a:pPr lvl="0"/>
            <a:r>
              <a:rPr lang="en-US" dirty="0" smtClean="0"/>
              <a:t>Click to add caption</a:t>
            </a:r>
            <a:endParaRPr lang="en-US" dirty="0"/>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8/30/2011</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lstStyle>
          <a:p>
            <a:pPr lvl="0"/>
            <a:r>
              <a:rPr lang="en-US" dirty="0" smtClean="0"/>
              <a:t>Click to add caption</a:t>
            </a:r>
            <a:endParaRPr lang="en-US" dirty="0"/>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8/30/2011</a:t>
            </a:fld>
            <a:endParaRPr lang="en-US"/>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34"/>
          </p:nvPr>
        </p:nvSpPr>
        <p:spPr/>
        <p:txBody>
          <a:bodyPr/>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68B50E-0B48-4566-8609-C51CF752A7DF}" type="datetimeFigureOut">
              <a:rPr lang="en-US" smtClean="0"/>
              <a:pPr/>
              <a:t>8/30/2011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8/30/2011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lstStyle>
          <a:p>
            <a:pPr lvl="0"/>
            <a:r>
              <a:rPr lang="en-US" dirty="0" smtClean="0"/>
              <a:t>Click to add caption</a:t>
            </a:r>
            <a:endParaRPr lang="en-US" dirty="0"/>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8/30/2011</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3"/>
          </p:nvPr>
        </p:nvSpPr>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Rectangle 21"/>
          <p:cNvSpPr/>
          <p:nvPr userDrawn="1"/>
        </p:nvSpPr>
        <p:spPr>
          <a:xfrm>
            <a:off x="435428" y="0"/>
            <a:ext cx="8175172" cy="1981200"/>
          </a:xfrm>
          <a:prstGeom prst="rect">
            <a:avLst/>
          </a:prstGeom>
          <a:solidFill>
            <a:schemeClr val="tx2">
              <a:lumMod val="75000"/>
            </a:schemeClr>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8/30/2011</a:t>
            </a:fld>
            <a:endParaRPr lang="en-US"/>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a:p>
        </p:txBody>
      </p:sp>
      <p:sp>
        <p:nvSpPr>
          <p:cNvPr id="21" name="Rectangle 20"/>
          <p:cNvSpPr>
            <a:spLocks noGrp="1"/>
          </p:cNvSpPr>
          <p:nvPr>
            <p:ph type="ftr" sz="quarter" idx="22"/>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8/30/2011</a:t>
            </a:fld>
            <a:endParaRPr lang="en-US"/>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20"/>
          </p:nvPr>
        </p:nvSpPr>
        <p:spPr/>
        <p:txBody>
          <a:body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lstStyle>
          <a:p>
            <a:pPr lvl="0"/>
            <a:r>
              <a:rPr lang="en-US" dirty="0" smtClean="0"/>
              <a:t>Click to add caption</a:t>
            </a:r>
            <a:endParaRPr lang="en-US" dirty="0"/>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8/30/2011</a:t>
            </a:fld>
            <a:endParaRPr lang="en-US"/>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7" name="Rectangle 6"/>
          <p:cNvSpPr>
            <a:spLocks noGrp="1"/>
          </p:cNvSpPr>
          <p:nvPr>
            <p:ph type="ftr" sz="quarter" idx="16"/>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8/30/2011</a:t>
            </a:fld>
            <a:endParaRPr lang="en-US"/>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8"/>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lstStyle>
          <a:p>
            <a:pPr algn="r"/>
            <a:fld id="{9668B50E-0B48-4566-8609-C51CF752A7DF}" type="datetimeFigureOut">
              <a:rPr lang="en-US" smtClean="0">
                <a:solidFill>
                  <a:schemeClr val="bg1"/>
                </a:solidFill>
              </a:rPr>
              <a:pPr algn="r"/>
              <a:t>8/30/2011</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p:titleStyle>
    <p:bodyStyle>
      <a:lvl1pPr marL="342900" indent="-342900" algn="l"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uministryforearth.org/about_uumfe" TargetMode="Externa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ua.org/leaders/environment/greensanctuary/index.shtml" TargetMode="External"/><Relationship Id="rId1" Type="http://schemas.openxmlformats.org/officeDocument/2006/relationships/slideLayout" Target="../slideLayouts/slideLayout5.xml"/><Relationship Id="rId4" Type="http://schemas.openxmlformats.org/officeDocument/2006/relationships/hyperlink" Target="http://www.uua.org/leaders/environment/greensanctuary/118741.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www.timesonline.co.uk/tol/life_and_style/article664206.ece"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3" Type="http://schemas.openxmlformats.org/officeDocument/2006/relationships/hyperlink" Target="#677"/><Relationship Id="rId18" Type="http://schemas.openxmlformats.org/officeDocument/2006/relationships/hyperlink" Target="#328,40,Slide 40"/><Relationship Id="rId26" Type="http://schemas.openxmlformats.org/officeDocument/2006/relationships/hyperlink" Target="#246"/><Relationship Id="rId39" Type="http://schemas.openxmlformats.org/officeDocument/2006/relationships/hyperlink" Target="#207"/><Relationship Id="rId3" Type="http://schemas.openxmlformats.org/officeDocument/2006/relationships/hyperlink" Target="http://www.earthcharterus.org/" TargetMode="External"/><Relationship Id="rId21" Type="http://schemas.openxmlformats.org/officeDocument/2006/relationships/hyperlink" Target="#63"/><Relationship Id="rId34" Type="http://schemas.openxmlformats.org/officeDocument/2006/relationships/hyperlink" Target="#804"/><Relationship Id="rId42" Type="http://schemas.openxmlformats.org/officeDocument/2006/relationships/hyperlink" Target="#320"/><Relationship Id="rId47" Type="http://schemas.openxmlformats.org/officeDocument/2006/relationships/hyperlink" Target="#767"/><Relationship Id="rId50" Type="http://schemas.openxmlformats.org/officeDocument/2006/relationships/hyperlink" Target="#116"/><Relationship Id="rId7" Type="http://schemas.openxmlformats.org/officeDocument/2006/relationships/hyperlink" Target="#240"/><Relationship Id="rId12" Type="http://schemas.openxmlformats.org/officeDocument/2006/relationships/hyperlink" Target="#250"/><Relationship Id="rId17" Type="http://schemas.openxmlformats.org/officeDocument/2006/relationships/hyperlink" Target="#152"/><Relationship Id="rId25" Type="http://schemas.openxmlformats.org/officeDocument/2006/relationships/hyperlink" Target="#244"/><Relationship Id="rId33" Type="http://schemas.openxmlformats.org/officeDocument/2006/relationships/hyperlink" Target="#249"/><Relationship Id="rId38" Type="http://schemas.openxmlformats.org/officeDocument/2006/relationships/hyperlink" Target="#117"/><Relationship Id="rId46" Type="http://schemas.openxmlformats.org/officeDocument/2006/relationships/hyperlink" Target="#694"/><Relationship Id="rId2" Type="http://schemas.openxmlformats.org/officeDocument/2006/relationships/hyperlink" Target="http://www.wiserearth.org/" TargetMode="External"/><Relationship Id="rId16" Type="http://schemas.openxmlformats.org/officeDocument/2006/relationships/hyperlink" Target="#241"/><Relationship Id="rId20" Type="http://schemas.openxmlformats.org/officeDocument/2006/relationships/hyperlink" Target="#81"/><Relationship Id="rId29" Type="http://schemas.openxmlformats.org/officeDocument/2006/relationships/hyperlink" Target="#222"/><Relationship Id="rId41" Type="http://schemas.openxmlformats.org/officeDocument/2006/relationships/hyperlink" Target="#248"/><Relationship Id="rId1" Type="http://schemas.openxmlformats.org/officeDocument/2006/relationships/slideLayout" Target="../slideLayouts/slideLayout5.xml"/><Relationship Id="rId6" Type="http://schemas.openxmlformats.org/officeDocument/2006/relationships/hyperlink" Target="#211"/><Relationship Id="rId11" Type="http://schemas.openxmlformats.org/officeDocument/2006/relationships/hyperlink" Target="#250"/><Relationship Id="rId24" Type="http://schemas.openxmlformats.org/officeDocument/2006/relationships/hyperlink" Target="#134"/><Relationship Id="rId32" Type="http://schemas.openxmlformats.org/officeDocument/2006/relationships/hyperlink" Target="#320,56,Slide 56"/><Relationship Id="rId37" Type="http://schemas.openxmlformats.org/officeDocument/2006/relationships/hyperlink" Target="#147"/><Relationship Id="rId40" Type="http://schemas.openxmlformats.org/officeDocument/2006/relationships/hyperlink" Target="#201"/><Relationship Id="rId45" Type="http://schemas.openxmlformats.org/officeDocument/2006/relationships/hyperlink" Target="#82"/><Relationship Id="rId5" Type="http://schemas.openxmlformats.org/officeDocument/2006/relationships/hyperlink" Target="#316"/><Relationship Id="rId15" Type="http://schemas.openxmlformats.org/officeDocument/2006/relationships/hyperlink" Target="#282,10,Slide 10"/><Relationship Id="rId23" Type="http://schemas.openxmlformats.org/officeDocument/2006/relationships/hyperlink" Target="#94"/><Relationship Id="rId28" Type="http://schemas.openxmlformats.org/officeDocument/2006/relationships/hyperlink" Target="#193"/><Relationship Id="rId36" Type="http://schemas.openxmlformats.org/officeDocument/2006/relationships/hyperlink" Target="#237"/><Relationship Id="rId49" Type="http://schemas.openxmlformats.org/officeDocument/2006/relationships/hyperlink" Target="#183"/><Relationship Id="rId10" Type="http://schemas.openxmlformats.org/officeDocument/2006/relationships/hyperlink" Target="#164"/><Relationship Id="rId19" Type="http://schemas.openxmlformats.org/officeDocument/2006/relationships/hyperlink" Target="#198"/><Relationship Id="rId31" Type="http://schemas.openxmlformats.org/officeDocument/2006/relationships/hyperlink" Target="#778"/><Relationship Id="rId44" Type="http://schemas.openxmlformats.org/officeDocument/2006/relationships/hyperlink" Target="#803"/><Relationship Id="rId4" Type="http://schemas.openxmlformats.org/officeDocument/2006/relationships/hyperlink" Target="#266,3,Slide 3"/><Relationship Id="rId9" Type="http://schemas.openxmlformats.org/officeDocument/2006/relationships/hyperlink" Target="#317,44,Slide 44"/><Relationship Id="rId14" Type="http://schemas.openxmlformats.org/officeDocument/2006/relationships/hyperlink" Target="#185"/><Relationship Id="rId22" Type="http://schemas.openxmlformats.org/officeDocument/2006/relationships/hyperlink" Target="#190"/><Relationship Id="rId27" Type="http://schemas.openxmlformats.org/officeDocument/2006/relationships/hyperlink" Target="#764"/><Relationship Id="rId30" Type="http://schemas.openxmlformats.org/officeDocument/2006/relationships/hyperlink" Target="#238"/><Relationship Id="rId35" Type="http://schemas.openxmlformats.org/officeDocument/2006/relationships/hyperlink" Target="#128"/><Relationship Id="rId43" Type="http://schemas.openxmlformats.org/officeDocument/2006/relationships/hyperlink" Target="#243"/><Relationship Id="rId48" Type="http://schemas.openxmlformats.org/officeDocument/2006/relationships/hyperlink" Target="#283,13,Slide 13"/><Relationship Id="rId8" Type="http://schemas.openxmlformats.org/officeDocument/2006/relationships/hyperlink" Target="#689"/></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a:xfrm rot="16200000">
            <a:off x="5486400" y="2209800"/>
            <a:ext cx="4953000" cy="990600"/>
          </a:xfrm>
        </p:spPr>
        <p:txBody>
          <a:bodyPr>
            <a:normAutofit lnSpcReduction="10000"/>
          </a:bodyPr>
          <a:lstStyle/>
          <a:p>
            <a:r>
              <a:rPr lang="en-US" dirty="0" smtClean="0"/>
              <a:t>August 26-27, 2011</a:t>
            </a:r>
          </a:p>
          <a:p>
            <a:r>
              <a:rPr lang="en-US" b="1" dirty="0" smtClean="0"/>
              <a:t>Rev. Gail Collins-</a:t>
            </a:r>
            <a:r>
              <a:rPr lang="en-US" b="1" dirty="0" err="1" smtClean="0"/>
              <a:t>Ranadive</a:t>
            </a:r>
            <a:r>
              <a:rPr lang="en-US" b="1" dirty="0" smtClean="0"/>
              <a:t/>
            </a:r>
            <a:br>
              <a:rPr lang="en-US" b="1" dirty="0" smtClean="0"/>
            </a:br>
            <a:r>
              <a:rPr lang="en-US" b="1" dirty="0" smtClean="0"/>
              <a:t>Milt Hetrick</a:t>
            </a:r>
            <a:endParaRPr lang="en-US" dirty="0"/>
          </a:p>
        </p:txBody>
      </p:sp>
      <p:pic>
        <p:nvPicPr>
          <p:cNvPr id="8" name="Picture 7" descr="earthApollo10.jpg"/>
          <p:cNvPicPr>
            <a:picLocks noChangeAspect="1"/>
          </p:cNvPicPr>
          <p:nvPr/>
        </p:nvPicPr>
        <p:blipFill>
          <a:blip r:embed="rId3" cstate="print"/>
          <a:srcRect l="4673" r="11215"/>
          <a:stretch>
            <a:fillRect/>
          </a:stretch>
        </p:blipFill>
        <p:spPr>
          <a:xfrm>
            <a:off x="0" y="0"/>
            <a:ext cx="6858000" cy="5160379"/>
          </a:xfrm>
          <a:prstGeom prst="rect">
            <a:avLst/>
          </a:prstGeom>
        </p:spPr>
      </p:pic>
      <p:sp>
        <p:nvSpPr>
          <p:cNvPr id="2" name="Rectangle 1"/>
          <p:cNvSpPr>
            <a:spLocks noGrp="1"/>
          </p:cNvSpPr>
          <p:nvPr>
            <p:ph type="body" sz="quarter" idx="10"/>
          </p:nvPr>
        </p:nvSpPr>
        <p:spPr>
          <a:effectLst>
            <a:outerShdw blurRad="50800" dist="88900" dir="2700000" algn="tl" rotWithShape="0">
              <a:prstClr val="black">
                <a:alpha val="20000"/>
              </a:prstClr>
            </a:outerShdw>
          </a:effectLst>
        </p:spPr>
        <p:txBody>
          <a:bodyPr/>
          <a:lstStyle/>
          <a:p>
            <a:r>
              <a:rPr lang="en-US" sz="4000" dirty="0" smtClean="0">
                <a:latin typeface="Papyrus" pitchFamily="66" charset="0"/>
              </a:rPr>
              <a:t>Awakening the Cosmos Within:</a:t>
            </a:r>
            <a:br>
              <a:rPr lang="en-US" sz="4000" dirty="0" smtClean="0">
                <a:latin typeface="Papyrus" pitchFamily="66" charset="0"/>
              </a:rPr>
            </a:br>
            <a:r>
              <a:rPr lang="en-US" sz="2800" dirty="0" smtClean="0">
                <a:latin typeface="Papyrus" pitchFamily="66" charset="0"/>
              </a:rPr>
              <a:t>Preparing Ourselves for the Great Work of Our Era</a:t>
            </a:r>
            <a:endParaRPr lang="en-US" sz="4000" dirty="0">
              <a:latin typeface="Papyrus" pitchFamily="66"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80010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People &amp; Organizations that can Help You/You can Help   (National)</a:t>
            </a:r>
            <a:endParaRPr lang="en-US" sz="2400" dirty="0">
              <a:solidFill>
                <a:schemeClr val="bg1"/>
              </a:solidFill>
            </a:endParaRPr>
          </a:p>
        </p:txBody>
      </p:sp>
      <p:sp>
        <p:nvSpPr>
          <p:cNvPr id="3" name="Text Placeholder 2"/>
          <p:cNvSpPr>
            <a:spLocks noGrp="1"/>
          </p:cNvSpPr>
          <p:nvPr>
            <p:ph type="body" sz="quarter" idx="11"/>
          </p:nvPr>
        </p:nvSpPr>
        <p:spPr>
          <a:xfrm>
            <a:off x="381000" y="990600"/>
            <a:ext cx="4495800" cy="5562600"/>
          </a:xfrm>
        </p:spPr>
        <p:txBody>
          <a:bodyPr>
            <a:normAutofit fontScale="40000" lnSpcReduction="20000"/>
          </a:bodyPr>
          <a:lstStyle/>
          <a:p>
            <a:pPr algn="l">
              <a:buNone/>
            </a:pPr>
            <a:r>
              <a:rPr lang="en-US" sz="3400" dirty="0" smtClean="0"/>
              <a:t> </a:t>
            </a:r>
            <a:r>
              <a:rPr lang="en-US" sz="5000" dirty="0" smtClean="0"/>
              <a:t>Re-build the Dream - Van Jones  </a:t>
            </a:r>
            <a:r>
              <a:rPr lang="en-US" sz="3000" dirty="0" smtClean="0"/>
              <a:t>http://contract.rebuildthedream.com/</a:t>
            </a:r>
            <a:endParaRPr lang="en-US" sz="3400" dirty="0" smtClean="0"/>
          </a:p>
          <a:p>
            <a:pPr lvl="0" algn="l" eaLnBrk="0" fontAlgn="base" hangingPunct="0">
              <a:spcBef>
                <a:spcPct val="0"/>
              </a:spcBef>
              <a:spcAft>
                <a:spcPct val="0"/>
              </a:spcAft>
              <a:buNone/>
            </a:pPr>
            <a:endParaRPr lang="en-US" sz="3400" dirty="0" smtClean="0">
              <a:solidFill>
                <a:srgbClr val="212E4F"/>
              </a:solidFill>
              <a:cs typeface="Arial" pitchFamily="34" charset="0"/>
            </a:endParaRPr>
          </a:p>
          <a:p>
            <a:pPr lvl="0" algn="l" eaLnBrk="0" fontAlgn="base" hangingPunct="0">
              <a:spcBef>
                <a:spcPct val="0"/>
              </a:spcBef>
              <a:spcAft>
                <a:spcPct val="0"/>
              </a:spcAft>
              <a:buNone/>
            </a:pPr>
            <a:r>
              <a:rPr lang="en-US" sz="4000" dirty="0" smtClean="0">
                <a:solidFill>
                  <a:srgbClr val="212E4F"/>
                </a:solidFill>
                <a:cs typeface="Arial" pitchFamily="34" charset="0"/>
              </a:rPr>
              <a:t>To produce this Contract for the American Dream, 131,203 Americans came together online and in their communities. We wrote and rated 25,904 ideas. Together, we identified the 10 most critical steps to get our economy back on track and restore the American Dream:</a:t>
            </a:r>
            <a:endParaRPr lang="en-US" sz="4000" b="1" dirty="0" smtClean="0">
              <a:solidFill>
                <a:srgbClr val="1C3F95"/>
              </a:solidFill>
              <a:cs typeface="Arial" pitchFamily="34" charset="0"/>
            </a:endParaRP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I. Invest in America's Infrastructure</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II. Create 21st Century Energy Jobs</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III. Invest in Public Education</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IV. Offer Medicare for All</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V. Make Work Pay</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VI. Secure Social Security</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VII. Return to Fairer Tax Rates</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VIII. End the Wars and Invest at Home</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IX. Tax Wall Street Speculation</a:t>
            </a:r>
          </a:p>
          <a:p>
            <a:pPr lvl="0" algn="l" eaLnBrk="0" fontAlgn="base" hangingPunct="0">
              <a:spcBef>
                <a:spcPct val="0"/>
              </a:spcBef>
              <a:spcAft>
                <a:spcPct val="0"/>
              </a:spcAft>
              <a:buNone/>
            </a:pPr>
            <a:endParaRPr lang="en-US" sz="3400" b="1" dirty="0" smtClean="0">
              <a:solidFill>
                <a:srgbClr val="1C3F95"/>
              </a:solidFill>
              <a:cs typeface="Arial" pitchFamily="34" charset="0"/>
            </a:endParaRPr>
          </a:p>
          <a:p>
            <a:pPr lvl="0" algn="l" eaLnBrk="0" fontAlgn="base" hangingPunct="0">
              <a:spcBef>
                <a:spcPct val="0"/>
              </a:spcBef>
              <a:spcAft>
                <a:spcPct val="0"/>
              </a:spcAft>
              <a:buNone/>
            </a:pPr>
            <a:r>
              <a:rPr lang="en-US" sz="3400" b="1" dirty="0" smtClean="0">
                <a:solidFill>
                  <a:srgbClr val="1C3F95"/>
                </a:solidFill>
                <a:cs typeface="Arial" pitchFamily="34" charset="0"/>
              </a:rPr>
              <a:t>X. Strengthen Democracy</a:t>
            </a:r>
          </a:p>
          <a:p>
            <a:pPr algn="l"/>
            <a:endParaRPr lang="en-US" dirty="0" smtClean="0"/>
          </a:p>
        </p:txBody>
      </p:sp>
      <p:pic>
        <p:nvPicPr>
          <p:cNvPr id="5" name="Picture 4" descr="contract-footer.gif"/>
          <p:cNvPicPr>
            <a:picLocks noChangeAspect="1"/>
          </p:cNvPicPr>
          <p:nvPr/>
        </p:nvPicPr>
        <p:blipFill>
          <a:blip r:embed="rId2" cstate="print"/>
          <a:stretch>
            <a:fillRect/>
          </a:stretch>
        </p:blipFill>
        <p:spPr>
          <a:xfrm>
            <a:off x="4876800" y="972766"/>
            <a:ext cx="3688080" cy="5885234"/>
          </a:xfrm>
          <a:prstGeom prst="rect">
            <a:avLst/>
          </a:prstGeom>
          <a:solidFill>
            <a:schemeClr val="bg1"/>
          </a:solid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80010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People &amp; Organizations that can Help You/You can Help  </a:t>
            </a:r>
            <a:br>
              <a:rPr lang="en-US" sz="2400" dirty="0" smtClean="0">
                <a:solidFill>
                  <a:schemeClr val="bg1"/>
                </a:solidFill>
              </a:rPr>
            </a:br>
            <a:r>
              <a:rPr lang="en-US" sz="2400" dirty="0" smtClean="0">
                <a:solidFill>
                  <a:schemeClr val="bg1"/>
                </a:solidFill>
              </a:rPr>
              <a:t>(UUA)</a:t>
            </a:r>
            <a:endParaRPr lang="en-US" sz="2400" dirty="0">
              <a:solidFill>
                <a:schemeClr val="bg1"/>
              </a:solidFill>
            </a:endParaRPr>
          </a:p>
        </p:txBody>
      </p:sp>
      <p:sp>
        <p:nvSpPr>
          <p:cNvPr id="3" name="Text Placeholder 2"/>
          <p:cNvSpPr>
            <a:spLocks noGrp="1"/>
          </p:cNvSpPr>
          <p:nvPr>
            <p:ph type="body" sz="quarter" idx="11"/>
          </p:nvPr>
        </p:nvSpPr>
        <p:spPr>
          <a:xfrm>
            <a:off x="381000" y="990600"/>
            <a:ext cx="8001000" cy="2895600"/>
          </a:xfrm>
        </p:spPr>
        <p:txBody>
          <a:bodyPr>
            <a:normAutofit/>
          </a:bodyPr>
          <a:lstStyle/>
          <a:p>
            <a:pPr algn="l">
              <a:buNone/>
            </a:pPr>
            <a:r>
              <a:rPr lang="en-US" sz="2500" dirty="0" smtClean="0">
                <a:hlinkClick r:id="rId2"/>
              </a:rPr>
              <a:t>Ministry for Earth</a:t>
            </a:r>
            <a:r>
              <a:rPr lang="en-US" sz="2500" dirty="0" smtClean="0"/>
              <a:t>  </a:t>
            </a:r>
            <a:endParaRPr lang="en-US" sz="1900" b="1" dirty="0" smtClean="0"/>
          </a:p>
          <a:p>
            <a:pPr algn="l">
              <a:buNone/>
            </a:pPr>
            <a:r>
              <a:rPr lang="en-US" sz="1600" b="1" dirty="0" smtClean="0"/>
              <a:t>About UUMFE</a:t>
            </a:r>
          </a:p>
          <a:p>
            <a:pPr algn="l">
              <a:buNone/>
            </a:pPr>
            <a:r>
              <a:rPr lang="en-US" sz="1600" i="1" dirty="0" smtClean="0"/>
              <a:t>Connecting and inspiring an active community of UUs for </a:t>
            </a:r>
            <a:br>
              <a:rPr lang="en-US" sz="1600" i="1" dirty="0" smtClean="0"/>
            </a:br>
            <a:r>
              <a:rPr lang="en-US" sz="1600" i="1" dirty="0" smtClean="0"/>
              <a:t>environmental justice, spiritual renewal, and shared reverence for our Earth home.</a:t>
            </a:r>
            <a:endParaRPr lang="en-US" sz="1600" dirty="0" smtClean="0"/>
          </a:p>
          <a:p>
            <a:pPr algn="l">
              <a:buNone/>
            </a:pPr>
            <a:r>
              <a:rPr lang="en-US" sz="1600" b="1" dirty="0" smtClean="0"/>
              <a:t>Vision</a:t>
            </a:r>
          </a:p>
          <a:p>
            <a:pPr algn="l">
              <a:buNone/>
            </a:pPr>
            <a:r>
              <a:rPr lang="en-US" sz="1600" dirty="0" smtClean="0"/>
              <a:t>We envision a world in which reverence, gratitude, and care for the living Earth are central to the lives of all people. Our purpose is to inspire, facilitate, and support personal, congregational, and denominational practices that honor and sustain the Earth and all beings. We affirm and promote the seven principles of the UUA, including:</a:t>
            </a:r>
            <a:br>
              <a:rPr lang="en-US" sz="1600" dirty="0" smtClean="0"/>
            </a:br>
            <a:r>
              <a:rPr lang="en-US" sz="1600" dirty="0" smtClean="0"/>
              <a:t> “Respect for the interdependent web of all existence of which we are a part.” </a:t>
            </a:r>
          </a:p>
          <a:p>
            <a:pPr algn="l">
              <a:buNone/>
            </a:pPr>
            <a:endParaRPr lang="en-US" dirty="0" smtClean="0"/>
          </a:p>
          <a:p>
            <a:pPr algn="l">
              <a:buNone/>
            </a:pPr>
            <a:endParaRPr lang="en-US" dirty="0" smtClean="0"/>
          </a:p>
        </p:txBody>
      </p:sp>
      <p:pic>
        <p:nvPicPr>
          <p:cNvPr id="4" name="Picture 3" descr="UUMFElogo.png">
            <a:hlinkClick r:id="rId2"/>
          </p:cNvPr>
          <p:cNvPicPr>
            <a:picLocks noChangeAspect="1"/>
          </p:cNvPicPr>
          <p:nvPr/>
        </p:nvPicPr>
        <p:blipFill>
          <a:blip r:embed="rId3" cstate="print"/>
          <a:stretch>
            <a:fillRect/>
          </a:stretch>
        </p:blipFill>
        <p:spPr>
          <a:xfrm>
            <a:off x="5410200" y="1066800"/>
            <a:ext cx="2908537" cy="603659"/>
          </a:xfrm>
          <a:prstGeom prst="rect">
            <a:avLst/>
          </a:prstGeom>
        </p:spPr>
      </p:pic>
      <p:pic>
        <p:nvPicPr>
          <p:cNvPr id="5" name="Picture 1" descr="http://www.z2systems.com/neon/resource/uuministry4earth/images/tarsands_button(1).jpg"/>
          <p:cNvPicPr>
            <a:picLocks noChangeAspect="1" noChangeArrowheads="1"/>
          </p:cNvPicPr>
          <p:nvPr/>
        </p:nvPicPr>
        <p:blipFill>
          <a:blip r:embed="rId4" cstate="print"/>
          <a:srcRect/>
          <a:stretch>
            <a:fillRect/>
          </a:stretch>
        </p:blipFill>
        <p:spPr bwMode="auto">
          <a:xfrm>
            <a:off x="304800" y="4114800"/>
            <a:ext cx="1752600" cy="1885950"/>
          </a:xfrm>
          <a:prstGeom prst="rect">
            <a:avLst/>
          </a:prstGeom>
          <a:noFill/>
        </p:spPr>
      </p:pic>
      <p:sp>
        <p:nvSpPr>
          <p:cNvPr id="6" name="TextBox 5"/>
          <p:cNvSpPr txBox="1"/>
          <p:nvPr/>
        </p:nvSpPr>
        <p:spPr>
          <a:xfrm>
            <a:off x="2209800" y="4026456"/>
            <a:ext cx="6324600" cy="3046988"/>
          </a:xfrm>
          <a:prstGeom prst="rect">
            <a:avLst/>
          </a:prstGeom>
          <a:noFill/>
        </p:spPr>
        <p:txBody>
          <a:bodyPr wrap="square" rtlCol="0">
            <a:spAutoFit/>
          </a:bodyPr>
          <a:lstStyle/>
          <a:p>
            <a:r>
              <a:rPr lang="en-US" sz="1600" dirty="0" smtClean="0"/>
              <a:t>The </a:t>
            </a:r>
            <a:r>
              <a:rPr lang="en-US" sz="1600" b="1" dirty="0" smtClean="0"/>
              <a:t>UU Ministry for Earth</a:t>
            </a:r>
            <a:r>
              <a:rPr lang="en-US" sz="1600" dirty="0" smtClean="0"/>
              <a:t>, </a:t>
            </a:r>
            <a:r>
              <a:rPr lang="en-US" sz="1600" b="1" dirty="0" smtClean="0"/>
              <a:t>All Souls Unitarian in Washington, DC </a:t>
            </a:r>
            <a:r>
              <a:rPr lang="en-US" sz="1600" dirty="0" smtClean="0"/>
              <a:t>and other national and local </a:t>
            </a:r>
            <a:r>
              <a:rPr lang="en-US" sz="1600" b="1" dirty="0" smtClean="0"/>
              <a:t>UU groups </a:t>
            </a:r>
            <a:r>
              <a:rPr lang="en-US" sz="1600" dirty="0" smtClean="0"/>
              <a:t>are joining with interfaith leaders from Jewish, Catholic, Christian, and Buddhist communities on August 28</a:t>
            </a:r>
            <a:r>
              <a:rPr lang="en-US" sz="1600" baseline="30000" dirty="0" smtClean="0"/>
              <a:t>th</a:t>
            </a:r>
            <a:r>
              <a:rPr lang="en-US" sz="1600" dirty="0" smtClean="0"/>
              <a:t> and 29</a:t>
            </a:r>
            <a:r>
              <a:rPr lang="en-US" sz="1600" baseline="30000" dirty="0" smtClean="0"/>
              <a:t>th</a:t>
            </a:r>
            <a:r>
              <a:rPr lang="en-US" sz="1600" dirty="0" smtClean="0"/>
              <a:t> to protest the construction of the Keystone XL Pipeline (also known as the Tar Sands).</a:t>
            </a:r>
            <a:br>
              <a:rPr lang="en-US" sz="1600" dirty="0" smtClean="0"/>
            </a:br>
            <a:endParaRPr lang="en-US" sz="1600" dirty="0" smtClean="0"/>
          </a:p>
          <a:p>
            <a:r>
              <a:rPr lang="en-US" sz="1600" dirty="0" smtClean="0"/>
              <a:t>The Tar Sands Pipeline will be built across the US from Canada. First Nations communities in Canada and tribes along the pipeline route in the U.S. have demanded the destruction cease. </a:t>
            </a:r>
            <a:r>
              <a:rPr lang="en-US" sz="1600" b="1" dirty="0" smtClean="0"/>
              <a:t>Concerns about the Tar Sands Pipeline include the risky extraction methods, the dangers of the pipeline itself, and the long-term climate change consequences.</a:t>
            </a:r>
          </a:p>
          <a:p>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80010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People &amp; Organizations that can Help You/You can Help  </a:t>
            </a:r>
            <a:br>
              <a:rPr lang="en-US" sz="2400" dirty="0" smtClean="0">
                <a:solidFill>
                  <a:schemeClr val="bg1"/>
                </a:solidFill>
              </a:rPr>
            </a:br>
            <a:r>
              <a:rPr lang="en-US" sz="2400" dirty="0" smtClean="0">
                <a:solidFill>
                  <a:schemeClr val="bg1"/>
                </a:solidFill>
              </a:rPr>
              <a:t>(UUA)</a:t>
            </a:r>
            <a:endParaRPr lang="en-US" sz="2400" dirty="0">
              <a:solidFill>
                <a:schemeClr val="bg1"/>
              </a:solidFill>
            </a:endParaRPr>
          </a:p>
        </p:txBody>
      </p:sp>
      <p:sp>
        <p:nvSpPr>
          <p:cNvPr id="3" name="Text Placeholder 2"/>
          <p:cNvSpPr>
            <a:spLocks noGrp="1"/>
          </p:cNvSpPr>
          <p:nvPr>
            <p:ph type="body" sz="quarter" idx="11"/>
          </p:nvPr>
        </p:nvSpPr>
        <p:spPr>
          <a:xfrm>
            <a:off x="381000" y="990600"/>
            <a:ext cx="8001000" cy="5562600"/>
          </a:xfrm>
        </p:spPr>
        <p:txBody>
          <a:bodyPr>
            <a:normAutofit/>
          </a:bodyPr>
          <a:lstStyle/>
          <a:p>
            <a:pPr algn="l">
              <a:buNone/>
            </a:pPr>
            <a:r>
              <a:rPr lang="en-US" sz="2500" dirty="0" smtClean="0">
                <a:hlinkClick r:id="rId2"/>
              </a:rPr>
              <a:t>The Green Sanctuary Program</a:t>
            </a:r>
            <a:r>
              <a:rPr lang="en-US" dirty="0" smtClean="0"/>
              <a:t>  -  </a:t>
            </a:r>
            <a:r>
              <a:rPr lang="en-US" i="1" dirty="0" smtClean="0"/>
              <a:t>Congregations and congregants working together to restore Earth and renew Spirit.</a:t>
            </a:r>
            <a:endParaRPr lang="en-US" dirty="0" smtClean="0"/>
          </a:p>
          <a:p>
            <a:pPr algn="l"/>
            <a:r>
              <a:rPr lang="en-US" sz="1800" dirty="0" smtClean="0"/>
              <a:t>  Designed to give roots and wings to the vision that, together, we can create a world in which all people make reverence, gratitude, and care for the living Earth that is central to our lives.</a:t>
            </a:r>
          </a:p>
          <a:p>
            <a:pPr algn="l"/>
            <a:r>
              <a:rPr lang="en-US" sz="1800" dirty="0" smtClean="0"/>
              <a:t>  Provides a framework for congregations and congregants to proclaim and live out their commitment to the Earth.</a:t>
            </a:r>
          </a:p>
          <a:p>
            <a:pPr algn="l"/>
            <a:r>
              <a:rPr lang="en-US" sz="1800" dirty="0" smtClean="0"/>
              <a:t>  Provides the framework for congregations to begin specific projects and activities that lead to recognition as a Green Sanctuary through candidacy and then accreditation. </a:t>
            </a:r>
          </a:p>
        </p:txBody>
      </p:sp>
      <p:pic>
        <p:nvPicPr>
          <p:cNvPr id="122882" name="Picture 2"/>
          <p:cNvPicPr>
            <a:picLocks noChangeAspect="1" noChangeArrowheads="1"/>
          </p:cNvPicPr>
          <p:nvPr/>
        </p:nvPicPr>
        <p:blipFill>
          <a:blip r:embed="rId3" cstate="print"/>
          <a:srcRect l="32796" t="19792" r="36164" b="14583"/>
          <a:stretch>
            <a:fillRect/>
          </a:stretch>
        </p:blipFill>
        <p:spPr bwMode="auto">
          <a:xfrm>
            <a:off x="6324600" y="3810000"/>
            <a:ext cx="2514600" cy="298905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381000" y="4114800"/>
            <a:ext cx="5943600" cy="2862322"/>
          </a:xfrm>
          <a:prstGeom prst="rect">
            <a:avLst/>
          </a:prstGeom>
          <a:noFill/>
        </p:spPr>
        <p:txBody>
          <a:bodyPr wrap="square" rtlCol="0">
            <a:spAutoFit/>
          </a:bodyPr>
          <a:lstStyle/>
          <a:p>
            <a:pPr>
              <a:buFont typeface="Arial" pitchFamily="34" charset="0"/>
              <a:buChar char="•"/>
            </a:pPr>
            <a:r>
              <a:rPr lang="en-US" dirty="0" smtClean="0">
                <a:solidFill>
                  <a:schemeClr val="tx2">
                    <a:lumMod val="75000"/>
                  </a:schemeClr>
                </a:solidFill>
              </a:rPr>
              <a:t>  Invites congregations to embark on an exploration of what it means to live today within a religious community on an imperiled Earth. </a:t>
            </a:r>
          </a:p>
          <a:p>
            <a:pPr>
              <a:buFont typeface="Arial" pitchFamily="34" charset="0"/>
              <a:buChar char="•"/>
            </a:pPr>
            <a:r>
              <a:rPr lang="en-US" dirty="0" smtClean="0">
                <a:solidFill>
                  <a:schemeClr val="tx2">
                    <a:lumMod val="75000"/>
                  </a:schemeClr>
                </a:solidFill>
              </a:rPr>
              <a:t>   Is a way for all Unitarian Universalists to join efforts, both symbolically and explicitly, in becoming stewards of the Earth. </a:t>
            </a:r>
          </a:p>
          <a:p>
            <a:r>
              <a:rPr lang="en-US" dirty="0" smtClean="0"/>
              <a:t>  </a:t>
            </a:r>
            <a:br>
              <a:rPr lang="en-US" dirty="0" smtClean="0"/>
            </a:br>
            <a:r>
              <a:rPr lang="en-US" b="1" dirty="0" smtClean="0"/>
              <a:t>The newest version of the </a:t>
            </a:r>
            <a:r>
              <a:rPr lang="en-US" b="1" dirty="0" smtClean="0">
                <a:hlinkClick r:id="rId4" action="ppaction://hlinkfile"/>
              </a:rPr>
              <a:t>Green Sanctuary Manual</a:t>
            </a:r>
            <a:r>
              <a:rPr lang="en-US" b="1" dirty="0" smtClean="0"/>
              <a:t> is now available online!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80010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People &amp; Organizations that can Help You/You can Help </a:t>
            </a:r>
            <a:br>
              <a:rPr lang="en-US" sz="2400" dirty="0" smtClean="0">
                <a:solidFill>
                  <a:schemeClr val="bg1"/>
                </a:solidFill>
              </a:rPr>
            </a:br>
            <a:r>
              <a:rPr lang="en-US" sz="2400" dirty="0" smtClean="0">
                <a:solidFill>
                  <a:schemeClr val="bg1"/>
                </a:solidFill>
              </a:rPr>
              <a:t> (First Universalist, Denver)</a:t>
            </a:r>
            <a:endParaRPr lang="en-US" sz="2400" dirty="0">
              <a:solidFill>
                <a:schemeClr val="bg1"/>
              </a:solidFill>
            </a:endParaRPr>
          </a:p>
        </p:txBody>
      </p:sp>
      <p:sp>
        <p:nvSpPr>
          <p:cNvPr id="3" name="Text Placeholder 2"/>
          <p:cNvSpPr>
            <a:spLocks noGrp="1"/>
          </p:cNvSpPr>
          <p:nvPr>
            <p:ph type="body" sz="quarter" idx="11"/>
          </p:nvPr>
        </p:nvSpPr>
        <p:spPr>
          <a:xfrm>
            <a:off x="381000" y="990600"/>
            <a:ext cx="8001000" cy="5562600"/>
          </a:xfrm>
        </p:spPr>
        <p:txBody>
          <a:bodyPr>
            <a:normAutofit/>
          </a:bodyPr>
          <a:lstStyle/>
          <a:p>
            <a:pPr algn="l">
              <a:buNone/>
            </a:pPr>
            <a:r>
              <a:rPr lang="en-US" dirty="0" smtClean="0"/>
              <a:t>  </a:t>
            </a:r>
            <a:r>
              <a:rPr lang="en-US" b="1" dirty="0" smtClean="0"/>
              <a:t>Green First Teams / Social Justice Task Forces</a:t>
            </a:r>
            <a:endParaRPr lang="en-US" sz="2800" b="1" dirty="0" smtClean="0"/>
          </a:p>
          <a:p>
            <a:pPr algn="l"/>
            <a:r>
              <a:rPr lang="en-US" sz="1800" dirty="0" smtClean="0"/>
              <a:t>  First Universalist  Church has received official recognition for completing the   </a:t>
            </a:r>
            <a:br>
              <a:rPr lang="en-US" sz="1800" dirty="0" smtClean="0"/>
            </a:br>
            <a:r>
              <a:rPr lang="en-US" sz="1800" dirty="0" smtClean="0"/>
              <a:t>UUA Green Sanctuary Program. </a:t>
            </a:r>
          </a:p>
          <a:p>
            <a:pPr algn="l"/>
            <a:r>
              <a:rPr lang="en-US" sz="1800" dirty="0" smtClean="0"/>
              <a:t>  We have agreed to live out our commitment to the Earth by creating sustainable lifestyles for our members as individuals and as a faith community. </a:t>
            </a:r>
          </a:p>
          <a:p>
            <a:pPr algn="l"/>
            <a:r>
              <a:rPr lang="en-US" sz="1800" dirty="0" smtClean="0"/>
              <a:t>  We are committed to creating a religious community that has a fundamental, bottom-line, commitment to living in harmony with the Earth. </a:t>
            </a:r>
          </a:p>
          <a:p>
            <a:pPr algn="l"/>
            <a:endParaRPr lang="en-US" dirty="0" smtClean="0"/>
          </a:p>
          <a:p>
            <a:pPr algn="l">
              <a:buNone/>
            </a:pPr>
            <a:r>
              <a:rPr lang="en-US" b="1" i="1" dirty="0" smtClean="0"/>
              <a:t>For more information, contact Tom </a:t>
            </a:r>
            <a:r>
              <a:rPr lang="en-US" b="1" i="1" dirty="0" err="1" smtClean="0"/>
              <a:t>Abood</a:t>
            </a:r>
            <a:r>
              <a:rPr lang="en-US" b="1" i="1" dirty="0" smtClean="0"/>
              <a:t>  ( tabood@dsl-mail.com ) </a:t>
            </a:r>
          </a:p>
          <a:p>
            <a:pPr algn="l">
              <a:buNone/>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152400"/>
            <a:ext cx="76200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solidFill>
                  <a:schemeClr val="bg1"/>
                </a:solidFill>
              </a:rPr>
              <a:t>A Typical Personal Response to New Ethics?</a:t>
            </a:r>
            <a:endParaRPr lang="en-US" sz="2800" dirty="0">
              <a:solidFill>
                <a:schemeClr val="bg1"/>
              </a:solidFill>
            </a:endParaRPr>
          </a:p>
        </p:txBody>
      </p:sp>
      <p:sp>
        <p:nvSpPr>
          <p:cNvPr id="4" name="Text Placeholder 2"/>
          <p:cNvSpPr>
            <a:spLocks noGrp="1"/>
          </p:cNvSpPr>
          <p:nvPr>
            <p:ph type="body" sz="quarter" idx="11"/>
          </p:nvPr>
        </p:nvSpPr>
        <p:spPr>
          <a:xfrm>
            <a:off x="381000" y="838200"/>
            <a:ext cx="8001000" cy="5791200"/>
          </a:xfrm>
        </p:spPr>
        <p:txBody>
          <a:bodyPr>
            <a:normAutofit fontScale="70000" lnSpcReduction="20000"/>
          </a:bodyPr>
          <a:lstStyle/>
          <a:p>
            <a:pPr>
              <a:buNone/>
            </a:pPr>
            <a:endParaRPr lang="en-US" sz="1000" b="1" dirty="0" smtClean="0"/>
          </a:p>
          <a:p>
            <a:pPr algn="l">
              <a:buNone/>
            </a:pPr>
            <a:r>
              <a:rPr lang="en-US" b="1" dirty="0" smtClean="0"/>
              <a:t>Reflection</a:t>
            </a:r>
          </a:p>
          <a:p>
            <a:pPr algn="l">
              <a:buNone/>
            </a:pPr>
            <a:r>
              <a:rPr lang="en-US" sz="2600" dirty="0" smtClean="0"/>
              <a:t>After watching the documentary film “</a:t>
            </a:r>
            <a:r>
              <a:rPr lang="en-US" sz="2600" dirty="0" err="1" smtClean="0"/>
              <a:t>Gasland</a:t>
            </a:r>
            <a:r>
              <a:rPr lang="en-US" sz="2600" dirty="0" smtClean="0"/>
              <a:t>” that describes hydraulic </a:t>
            </a:r>
            <a:r>
              <a:rPr lang="en-US" sz="2600" dirty="0" err="1" smtClean="0"/>
              <a:t>fracking</a:t>
            </a:r>
            <a:r>
              <a:rPr lang="en-US" sz="2600" dirty="0" smtClean="0"/>
              <a:t> of the deep earth to release the natural gas so it can be extracted, something changed within me. </a:t>
            </a:r>
          </a:p>
          <a:p>
            <a:pPr algn="l">
              <a:buNone/>
            </a:pPr>
            <a:r>
              <a:rPr lang="en-US" sz="2600" dirty="0" smtClean="0"/>
              <a:t>When I became conscious of the irreparable damage to earth, to the millions of gallons of water mixed with undisclosed (proprietary) toxic </a:t>
            </a:r>
            <a:r>
              <a:rPr lang="en-US" sz="2600" dirty="0" err="1" smtClean="0"/>
              <a:t>fracking</a:t>
            </a:r>
            <a:r>
              <a:rPr lang="en-US" sz="2600" dirty="0" smtClean="0"/>
              <a:t> chemicals pumped into the earth needed to fracture her thousands of feet underground, something changed within me. </a:t>
            </a:r>
          </a:p>
          <a:p>
            <a:pPr algn="l">
              <a:buNone/>
            </a:pPr>
            <a:r>
              <a:rPr lang="en-US" sz="2600" dirty="0" smtClean="0"/>
              <a:t>When I became conscious that a significant amount of this contaminated water comes gushing back out of these wells during the process, often spilling into nearby streams or infiltrating aquifers used for drinking water, I was changed.</a:t>
            </a:r>
          </a:p>
          <a:p>
            <a:pPr algn="l">
              <a:buNone/>
            </a:pPr>
            <a:r>
              <a:rPr lang="en-US" sz="2600" dirty="0" smtClean="0"/>
              <a:t>When I learned about the damage to the air as this contaminated water is held in ponds to allow the toxic chemicals to evaporate into the air,  just so I could have natural gas piped to me to burn for heating water and my home, something changed within me. </a:t>
            </a:r>
          </a:p>
          <a:p>
            <a:pPr algn="l">
              <a:buNone/>
            </a:pPr>
            <a:endParaRPr lang="en-US" sz="2600" dirty="0" smtClean="0"/>
          </a:p>
          <a:p>
            <a:pPr algn="l">
              <a:buNone/>
            </a:pPr>
            <a:r>
              <a:rPr lang="en-US" sz="2600" dirty="0" smtClean="0"/>
              <a:t>Mary Oliver said it best:   </a:t>
            </a:r>
          </a:p>
          <a:p>
            <a:pPr algn="l">
              <a:buNone/>
            </a:pPr>
            <a:r>
              <a:rPr lang="en-US" sz="2300" dirty="0" smtClean="0"/>
              <a:t> </a:t>
            </a:r>
            <a:endParaRPr lang="en-US" sz="4600" dirty="0" smtClean="0"/>
          </a:p>
          <a:p>
            <a:pPr>
              <a:buNone/>
            </a:pPr>
            <a:r>
              <a:rPr lang="en-US" sz="2300" dirty="0" smtClean="0"/>
              <a:t>One day you finally knew</a:t>
            </a:r>
            <a:br>
              <a:rPr lang="en-US" sz="2300" dirty="0" smtClean="0"/>
            </a:br>
            <a:r>
              <a:rPr lang="en-US" sz="2300" dirty="0" smtClean="0"/>
              <a:t>what you had to do, and began,</a:t>
            </a:r>
            <a:br>
              <a:rPr lang="en-US" sz="2300" dirty="0" smtClean="0"/>
            </a:br>
            <a:r>
              <a:rPr lang="en-US" sz="2300" dirty="0" smtClean="0"/>
              <a:t>though the voices around you</a:t>
            </a:r>
            <a:br>
              <a:rPr lang="en-US" sz="2300" dirty="0" smtClean="0"/>
            </a:br>
            <a:r>
              <a:rPr lang="en-US" sz="2300" dirty="0" smtClean="0"/>
              <a:t>kept shouting</a:t>
            </a:r>
            <a:br>
              <a:rPr lang="en-US" sz="2300" dirty="0" smtClean="0"/>
            </a:br>
            <a:r>
              <a:rPr lang="en-US" sz="2300" dirty="0" smtClean="0"/>
              <a:t>their bad advice…</a:t>
            </a:r>
          </a:p>
          <a:p>
            <a:pPr>
              <a:buNone/>
            </a:pPr>
            <a:r>
              <a:rPr lang="en-US" b="1" i="1" dirty="0" smtClean="0">
                <a:solidFill>
                  <a:schemeClr val="tx1"/>
                </a:solidFill>
              </a:rPr>
              <a:t>~ Mary Oliver, </a:t>
            </a:r>
            <a:r>
              <a:rPr lang="en-US" b="1" i="1" dirty="0" smtClean="0">
                <a:solidFill>
                  <a:schemeClr val="tx1"/>
                </a:solidFill>
                <a:hlinkClick r:id="rId2"/>
              </a:rPr>
              <a:t>The Journey, Dream Works</a:t>
            </a:r>
            <a:r>
              <a:rPr lang="en-US" b="1" i="1" dirty="0" smtClean="0">
                <a:solidFill>
                  <a:schemeClr val="tx1"/>
                </a:solidFill>
              </a:rPr>
              <a:t> ~ </a:t>
            </a:r>
          </a:p>
          <a:p>
            <a:pPr algn="l">
              <a:buNone/>
            </a:pPr>
            <a:endParaRPr lang="en-US" b="1"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78486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A Typical Personal Response to the New Ethics</a:t>
            </a:r>
            <a:endParaRPr lang="en-US" sz="2400" dirty="0">
              <a:solidFill>
                <a:schemeClr val="bg1"/>
              </a:solidFill>
            </a:endParaRPr>
          </a:p>
        </p:txBody>
      </p:sp>
      <p:sp>
        <p:nvSpPr>
          <p:cNvPr id="3" name="Text Placeholder 2"/>
          <p:cNvSpPr>
            <a:spLocks noGrp="1"/>
          </p:cNvSpPr>
          <p:nvPr>
            <p:ph type="body" sz="quarter" idx="11"/>
          </p:nvPr>
        </p:nvSpPr>
        <p:spPr>
          <a:xfrm>
            <a:off x="381000" y="838200"/>
            <a:ext cx="8153400" cy="5715000"/>
          </a:xfrm>
        </p:spPr>
        <p:txBody>
          <a:bodyPr>
            <a:normAutofit/>
          </a:bodyPr>
          <a:lstStyle/>
          <a:p>
            <a:pPr algn="l">
              <a:buNone/>
            </a:pPr>
            <a:r>
              <a:rPr lang="en-US" sz="1800" b="1" i="1" dirty="0" smtClean="0"/>
              <a:t>Principle:</a:t>
            </a:r>
            <a:r>
              <a:rPr lang="en-US" sz="1800" i="1" dirty="0" smtClean="0"/>
              <a:t>  It is unethical to consume Ancient Sunlight </a:t>
            </a:r>
            <a:br>
              <a:rPr lang="en-US" sz="1800" i="1" dirty="0" smtClean="0"/>
            </a:br>
            <a:r>
              <a:rPr lang="en-US" sz="1800" i="1" dirty="0" smtClean="0"/>
              <a:t>                   (except in an effort to avoid using Ancient Sunlight) </a:t>
            </a:r>
          </a:p>
          <a:p>
            <a:pPr algn="l">
              <a:buNone/>
            </a:pPr>
            <a:r>
              <a:rPr lang="en-US" sz="1800" b="1" i="1" dirty="0" smtClean="0"/>
              <a:t>Response: (by using the power of consumerism, we can: )</a:t>
            </a:r>
          </a:p>
          <a:p>
            <a:pPr algn="l">
              <a:buNone/>
            </a:pPr>
            <a:r>
              <a:rPr lang="en-US" sz="1800" i="1" dirty="0" smtClean="0"/>
              <a:t>Phase 1:   Generate all electrical power from the Sun – no coal or natural gas</a:t>
            </a:r>
            <a:endParaRPr lang="en-US" sz="7200" i="1" dirty="0" smtClean="0"/>
          </a:p>
          <a:p>
            <a:pPr algn="l">
              <a:buNone/>
            </a:pPr>
            <a:r>
              <a:rPr lang="en-US" sz="1800" i="1" dirty="0" smtClean="0"/>
              <a:t>Phase 2:   Utilize a geothermal heat pump for heating &amp; cooling – no natural gas</a:t>
            </a:r>
          </a:p>
          <a:p>
            <a:pPr algn="l">
              <a:buNone/>
            </a:pPr>
            <a:r>
              <a:rPr lang="en-US" sz="1800" i="1" dirty="0" smtClean="0"/>
              <a:t>Phase 3:   Drive an electric car for all local transportation – no gasoline or diesel </a:t>
            </a:r>
          </a:p>
          <a:p>
            <a:pPr algn="l">
              <a:buNone/>
            </a:pPr>
            <a:r>
              <a:rPr lang="en-US" sz="1800" i="1" dirty="0" smtClean="0"/>
              <a:t>Phase 4:   Begin growing food in a back yard garden -   avoid using fossil energy</a:t>
            </a:r>
            <a:endParaRPr lang="en-US" sz="400" i="1" dirty="0" smtClean="0"/>
          </a:p>
        </p:txBody>
      </p:sp>
      <p:pic>
        <p:nvPicPr>
          <p:cNvPr id="4" name="Picture 3" descr="Geothermal.JPG"/>
          <p:cNvPicPr>
            <a:picLocks noChangeAspect="1"/>
          </p:cNvPicPr>
          <p:nvPr/>
        </p:nvPicPr>
        <p:blipFill>
          <a:blip r:embed="rId2" cstate="print"/>
          <a:srcRect b="13725"/>
          <a:stretch>
            <a:fillRect/>
          </a:stretch>
        </p:blipFill>
        <p:spPr>
          <a:xfrm>
            <a:off x="1676400" y="3429000"/>
            <a:ext cx="5181600" cy="3352800"/>
          </a:xfrm>
          <a:prstGeom prst="rect">
            <a:avLst/>
          </a:prstGeom>
        </p:spPr>
      </p:pic>
      <p:sp>
        <p:nvSpPr>
          <p:cNvPr id="5" name="Line Callout 2 4"/>
          <p:cNvSpPr/>
          <p:nvPr/>
        </p:nvSpPr>
        <p:spPr>
          <a:xfrm>
            <a:off x="6019800" y="3124200"/>
            <a:ext cx="2514600" cy="1371600"/>
          </a:xfrm>
          <a:prstGeom prst="borderCallout2">
            <a:avLst>
              <a:gd name="adj1" fmla="val 18750"/>
              <a:gd name="adj2" fmla="val -8333"/>
              <a:gd name="adj3" fmla="val 18750"/>
              <a:gd name="adj4" fmla="val -16667"/>
              <a:gd name="adj5" fmla="val 102550"/>
              <a:gd name="adj6" fmla="val -36898"/>
            </a:avLst>
          </a:prstGeom>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Phase 1:  Add Photovoltaic Solar Panels for Electrical Power –COMPLETED 2011</a:t>
            </a:r>
            <a:endParaRPr lang="en-US" dirty="0"/>
          </a:p>
        </p:txBody>
      </p:sp>
      <p:cxnSp>
        <p:nvCxnSpPr>
          <p:cNvPr id="7" name="Straight Arrow Connector 6"/>
          <p:cNvCxnSpPr/>
          <p:nvPr/>
        </p:nvCxnSpPr>
        <p:spPr>
          <a:xfrm>
            <a:off x="5715000" y="3200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Line Callout 2 7"/>
          <p:cNvSpPr/>
          <p:nvPr/>
        </p:nvSpPr>
        <p:spPr>
          <a:xfrm>
            <a:off x="6019800" y="4648200"/>
            <a:ext cx="2514600" cy="1371600"/>
          </a:xfrm>
          <a:prstGeom prst="borderCallout2">
            <a:avLst>
              <a:gd name="adj1" fmla="val 18750"/>
              <a:gd name="adj2" fmla="val -8333"/>
              <a:gd name="adj3" fmla="val 18750"/>
              <a:gd name="adj4" fmla="val -16667"/>
              <a:gd name="adj5" fmla="val 114490"/>
              <a:gd name="adj6" fmla="val -62406"/>
            </a:avLst>
          </a:prstGeom>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Phase 2: Add Geothermal Heat Pump for heating and cooling – COMPLETED 2011</a:t>
            </a:r>
            <a:endParaRPr lang="en-US" dirty="0"/>
          </a:p>
        </p:txBody>
      </p:sp>
      <p:sp>
        <p:nvSpPr>
          <p:cNvPr id="15" name="Line Callout 2 14"/>
          <p:cNvSpPr/>
          <p:nvPr/>
        </p:nvSpPr>
        <p:spPr>
          <a:xfrm flipH="1">
            <a:off x="457200" y="4114800"/>
            <a:ext cx="1828800" cy="1371600"/>
          </a:xfrm>
          <a:prstGeom prst="borderCallout2">
            <a:avLst/>
          </a:prstGeom>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Phase 3:  Replace with plug-in electric car</a:t>
            </a:r>
          </a:p>
          <a:p>
            <a:pPr algn="ctr"/>
            <a:r>
              <a:rPr lang="en-US" dirty="0" smtClean="0"/>
              <a:t>2012</a:t>
            </a:r>
            <a:endParaRPr lang="en-US" dirty="0"/>
          </a:p>
        </p:txBody>
      </p:sp>
      <p:sp>
        <p:nvSpPr>
          <p:cNvPr id="16" name="TextBox 15"/>
          <p:cNvSpPr txBox="1"/>
          <p:nvPr/>
        </p:nvSpPr>
        <p:spPr>
          <a:xfrm>
            <a:off x="3647950" y="3135868"/>
            <a:ext cx="1457450" cy="369332"/>
          </a:xfrm>
          <a:prstGeom prst="rect">
            <a:avLst/>
          </a:prstGeom>
          <a:noFill/>
        </p:spPr>
        <p:txBody>
          <a:bodyPr wrap="none" rtlCol="0">
            <a:spAutoFit/>
          </a:bodyPr>
          <a:lstStyle/>
          <a:p>
            <a:r>
              <a:rPr lang="en-US" dirty="0" smtClean="0"/>
              <a:t>SOLAR HOME</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533400"/>
            <a:ext cx="8001000" cy="6172200"/>
          </a:xfrm>
        </p:spPr>
        <p:txBody>
          <a:bodyPr>
            <a:normAutofit fontScale="77500" lnSpcReduction="20000"/>
          </a:bodyPr>
          <a:lstStyle/>
          <a:p>
            <a:pPr algn="ctr"/>
            <a:r>
              <a:rPr lang="en-US" sz="2400" b="1" dirty="0" smtClean="0"/>
              <a:t>Resources </a:t>
            </a:r>
            <a:r>
              <a:rPr lang="en-US" sz="1600" b="1" dirty="0" smtClean="0"/>
              <a:t> (Used by Milt)</a:t>
            </a:r>
            <a:endParaRPr lang="en-US" sz="2400" b="1" dirty="0" smtClean="0"/>
          </a:p>
          <a:p>
            <a:r>
              <a:rPr lang="en-US" dirty="0" smtClean="0"/>
              <a:t> </a:t>
            </a:r>
          </a:p>
          <a:p>
            <a:r>
              <a:rPr lang="en-US" sz="1900" dirty="0" err="1" smtClean="0"/>
              <a:t>Benyus</a:t>
            </a:r>
            <a:r>
              <a:rPr lang="en-US" sz="1900" dirty="0" smtClean="0"/>
              <a:t>, Janine. </a:t>
            </a:r>
            <a:r>
              <a:rPr lang="en-US" sz="1900" u="sng" dirty="0" err="1" smtClean="0"/>
              <a:t>Biomimicry</a:t>
            </a:r>
            <a:r>
              <a:rPr lang="en-US" sz="1900" u="sng" dirty="0" smtClean="0"/>
              <a:t>:  Innovation Inspired by Nature</a:t>
            </a:r>
            <a:r>
              <a:rPr lang="en-US" sz="1900" dirty="0" smtClean="0"/>
              <a:t>, Harper Perennial, 2002.   </a:t>
            </a:r>
          </a:p>
          <a:p>
            <a:r>
              <a:rPr lang="en-US" sz="1900" dirty="0" smtClean="0"/>
              <a:t>Brown, Cynthia Stokes.  </a:t>
            </a:r>
            <a:r>
              <a:rPr lang="en-US" sz="1900" u="sng" dirty="0" smtClean="0"/>
              <a:t>Big History: From the Big Bang to the Present</a:t>
            </a:r>
            <a:r>
              <a:rPr lang="en-US" sz="1900" dirty="0" smtClean="0"/>
              <a:t>. The New Press, 2007.</a:t>
            </a:r>
          </a:p>
          <a:p>
            <a:r>
              <a:rPr lang="en-US" sz="1900" dirty="0" err="1" smtClean="0"/>
              <a:t>Chaisson</a:t>
            </a:r>
            <a:r>
              <a:rPr lang="en-US" sz="1900" dirty="0" smtClean="0"/>
              <a:t>, Eric.  </a:t>
            </a:r>
            <a:r>
              <a:rPr lang="en-US" sz="1900" u="sng" dirty="0" smtClean="0"/>
              <a:t>Epic of Evolution: Seven Ages of the Cosmos</a:t>
            </a:r>
            <a:r>
              <a:rPr lang="en-US" sz="1900" dirty="0" smtClean="0"/>
              <a:t>. Columbia University Press, 2005</a:t>
            </a:r>
          </a:p>
          <a:p>
            <a:r>
              <a:rPr lang="en-US" sz="1900" dirty="0" smtClean="0"/>
              <a:t>Chamberlin, Shaun.  </a:t>
            </a:r>
            <a:r>
              <a:rPr lang="en-US" sz="1900" u="sng" dirty="0" smtClean="0"/>
              <a:t>The Transition Timeline:  For a local, resilient Future</a:t>
            </a:r>
            <a:r>
              <a:rPr lang="en-US" sz="1900" dirty="0" smtClean="0"/>
              <a:t>.  </a:t>
            </a:r>
          </a:p>
          <a:p>
            <a:r>
              <a:rPr lang="en-US" sz="1900" dirty="0" smtClean="0"/>
              <a:t>		Chelsea Green Publishing, 2009.</a:t>
            </a:r>
          </a:p>
          <a:p>
            <a:r>
              <a:rPr lang="en-US" sz="1900" dirty="0" smtClean="0"/>
              <a:t>Christian, David. </a:t>
            </a:r>
            <a:r>
              <a:rPr lang="en-US" sz="1900" u="sng" dirty="0" smtClean="0"/>
              <a:t>Maps of Time: An Introduction to Big History</a:t>
            </a:r>
            <a:r>
              <a:rPr lang="en-US" sz="1900" dirty="0" smtClean="0"/>
              <a:t>.  University of California Press, 2005.</a:t>
            </a:r>
          </a:p>
          <a:p>
            <a:r>
              <a:rPr lang="en-US" sz="1900" dirty="0" smtClean="0"/>
              <a:t>Cohen-</a:t>
            </a:r>
            <a:r>
              <a:rPr lang="en-US" sz="1900" dirty="0" err="1" smtClean="0"/>
              <a:t>Kiener</a:t>
            </a:r>
            <a:r>
              <a:rPr lang="en-US" sz="1900" dirty="0" smtClean="0"/>
              <a:t>, Andrea.  </a:t>
            </a:r>
            <a:r>
              <a:rPr lang="en-US" sz="1900" u="sng" dirty="0" smtClean="0"/>
              <a:t>Claiming Earth as Common Ground :  The Ecological Crisis through the Lens of Faith</a:t>
            </a:r>
            <a:r>
              <a:rPr lang="en-US" sz="1900" dirty="0" smtClean="0"/>
              <a:t>.  Skylight Paths Publishing, 2009.</a:t>
            </a:r>
          </a:p>
          <a:p>
            <a:r>
              <a:rPr lang="en-US" sz="1900" dirty="0" err="1" smtClean="0"/>
              <a:t>Corzine</a:t>
            </a:r>
            <a:r>
              <a:rPr lang="en-US" sz="1900" dirty="0" smtClean="0"/>
              <a:t>, Amy.  </a:t>
            </a:r>
            <a:r>
              <a:rPr lang="en-US" sz="1900" u="sng" dirty="0" smtClean="0"/>
              <a:t>The Secret Life of the Universe: The Quest for the Soul of Science</a:t>
            </a:r>
            <a:r>
              <a:rPr lang="en-US" sz="1900" dirty="0" smtClean="0"/>
              <a:t>. </a:t>
            </a:r>
          </a:p>
          <a:p>
            <a:r>
              <a:rPr lang="en-US" sz="1900" dirty="0" smtClean="0"/>
              <a:t>		Watkins Publishing, 2008.</a:t>
            </a:r>
          </a:p>
          <a:p>
            <a:r>
              <a:rPr lang="en-US" sz="1900" dirty="0" smtClean="0"/>
              <a:t>Ferris, Timothy.  </a:t>
            </a:r>
            <a:r>
              <a:rPr lang="en-US" sz="1900" u="sng" dirty="0" smtClean="0"/>
              <a:t>Coming of Age in the Milky Way</a:t>
            </a:r>
            <a:r>
              <a:rPr lang="en-US" sz="1900" dirty="0" smtClean="0"/>
              <a:t>.  Perennial, 2003.</a:t>
            </a:r>
          </a:p>
          <a:p>
            <a:r>
              <a:rPr lang="en-US" sz="1900" dirty="0" err="1" smtClean="0"/>
              <a:t>Korten</a:t>
            </a:r>
            <a:r>
              <a:rPr lang="en-US" sz="1900" dirty="0" smtClean="0"/>
              <a:t>, David.  </a:t>
            </a:r>
            <a:r>
              <a:rPr lang="en-US" sz="1900" u="sng" dirty="0" smtClean="0"/>
              <a:t>Agenda for a New Economy: From Phantom Wealth to Real Wealth – Why Wall Street</a:t>
            </a:r>
            <a:endParaRPr lang="en-US" sz="1900" dirty="0" smtClean="0"/>
          </a:p>
          <a:p>
            <a:r>
              <a:rPr lang="en-US" sz="1900" dirty="0" smtClean="0"/>
              <a:t>	       </a:t>
            </a:r>
            <a:r>
              <a:rPr lang="en-US" sz="1900" u="sng" dirty="0" smtClean="0"/>
              <a:t>Can’t be Fixed and How to Replace it</a:t>
            </a:r>
            <a:r>
              <a:rPr lang="en-US" sz="1900" dirty="0" smtClean="0"/>
              <a:t>. BK Publishers, 2009.</a:t>
            </a:r>
          </a:p>
          <a:p>
            <a:r>
              <a:rPr lang="en-US" sz="1900" dirty="0" smtClean="0"/>
              <a:t>Kowalski, Gary.  </a:t>
            </a:r>
            <a:r>
              <a:rPr lang="en-US" sz="1900" u="sng" dirty="0" smtClean="0"/>
              <a:t>Science and the Search for God</a:t>
            </a:r>
            <a:r>
              <a:rPr lang="en-US" sz="1900" dirty="0" smtClean="0"/>
              <a:t>.  Lantern /books, 2003.</a:t>
            </a:r>
          </a:p>
          <a:p>
            <a:r>
              <a:rPr lang="en-US" sz="1900" dirty="0" smtClean="0"/>
              <a:t>McDonough, William &amp; Michael </a:t>
            </a:r>
            <a:r>
              <a:rPr lang="en-US" sz="1900" dirty="0" err="1" smtClean="0"/>
              <a:t>Braungart</a:t>
            </a:r>
            <a:r>
              <a:rPr lang="en-US" sz="1900" dirty="0" smtClean="0"/>
              <a:t>.  </a:t>
            </a:r>
            <a:r>
              <a:rPr lang="en-US" sz="1900" u="sng" dirty="0" smtClean="0"/>
              <a:t>Cradle to Cradle: Remaking the Way We Make Things</a:t>
            </a:r>
            <a:r>
              <a:rPr lang="en-US" sz="1900" dirty="0" smtClean="0"/>
              <a:t>.  		North Point Press, 2002.</a:t>
            </a:r>
          </a:p>
          <a:p>
            <a:r>
              <a:rPr lang="en-US" sz="1900" dirty="0" smtClean="0"/>
              <a:t>Nierenberg, Danielle &amp; Brian </a:t>
            </a:r>
            <a:r>
              <a:rPr lang="en-US" sz="1900" dirty="0" err="1" smtClean="0"/>
              <a:t>Halweil</a:t>
            </a:r>
            <a:r>
              <a:rPr lang="en-US" sz="1900" dirty="0" smtClean="0"/>
              <a:t>,. </a:t>
            </a:r>
            <a:r>
              <a:rPr lang="en-US" sz="1900" u="sng" dirty="0" smtClean="0"/>
              <a:t>2011 State of the World: Innovations that Nourish the Planet</a:t>
            </a:r>
            <a:r>
              <a:rPr lang="en-US" sz="1900" dirty="0" smtClean="0"/>
              <a:t>, 		</a:t>
            </a:r>
            <a:r>
              <a:rPr lang="en-US" sz="1900" dirty="0" err="1" smtClean="0"/>
              <a:t>Worldwatch</a:t>
            </a:r>
            <a:r>
              <a:rPr lang="en-US" sz="1900" dirty="0" smtClean="0"/>
              <a:t> Institute Report, W. W. Norton &amp; Company, 2011.</a:t>
            </a:r>
          </a:p>
          <a:p>
            <a:r>
              <a:rPr lang="en-US" sz="1900" dirty="0" smtClean="0"/>
              <a:t>Rue, Loyal. </a:t>
            </a:r>
            <a:r>
              <a:rPr lang="en-US" sz="1900" u="sng" dirty="0" smtClean="0"/>
              <a:t>Everybody’s Story: Wising Up to the Epic of Evolution</a:t>
            </a:r>
            <a:r>
              <a:rPr lang="en-US" sz="1900" dirty="0" smtClean="0"/>
              <a:t>.   </a:t>
            </a:r>
          </a:p>
          <a:p>
            <a:r>
              <a:rPr lang="en-US" sz="1900" dirty="0" smtClean="0"/>
              <a:t>		State University of New York Press, 2000.</a:t>
            </a:r>
          </a:p>
          <a:p>
            <a:r>
              <a:rPr lang="en-US" sz="1900" dirty="0" smtClean="0"/>
              <a:t>Schuler, Michael.  </a:t>
            </a:r>
            <a:r>
              <a:rPr lang="en-US" sz="1900" u="sng" dirty="0" smtClean="0"/>
              <a:t>Making the Good Life Last: Four Keys to Sustainable Living</a:t>
            </a:r>
            <a:r>
              <a:rPr lang="en-US" sz="1900" dirty="0" smtClean="0"/>
              <a:t>. BK Publishers, 2009.</a:t>
            </a:r>
          </a:p>
          <a:p>
            <a:r>
              <a:rPr lang="en-US" sz="1900" dirty="0" smtClean="0"/>
              <a:t>Smith, Philip &amp; Manfred Max-</a:t>
            </a:r>
            <a:r>
              <a:rPr lang="en-US" sz="1900" dirty="0" err="1" smtClean="0"/>
              <a:t>Neef</a:t>
            </a:r>
            <a:r>
              <a:rPr lang="en-US" sz="1900" dirty="0" smtClean="0"/>
              <a:t>.  </a:t>
            </a:r>
            <a:r>
              <a:rPr lang="en-US" sz="1900" u="sng" dirty="0" smtClean="0"/>
              <a:t>Economics Unmasked : From Power and Greed to Compassion and the Common Good. </a:t>
            </a:r>
            <a:r>
              <a:rPr lang="en-US" sz="1900" dirty="0" smtClean="0"/>
              <a:t>Green Book, 2011.</a:t>
            </a:r>
          </a:p>
          <a:p>
            <a:r>
              <a:rPr lang="en-US" sz="1900" dirty="0" smtClean="0"/>
              <a:t>Wells, Spencer.  </a:t>
            </a:r>
            <a:r>
              <a:rPr lang="en-US" sz="1900" u="sng" dirty="0" smtClean="0"/>
              <a:t>The Journey of Man: A Genetic Odyssey</a:t>
            </a:r>
            <a:r>
              <a:rPr lang="en-US" sz="1900" dirty="0" smtClean="0"/>
              <a:t>. Random House, 2003</a:t>
            </a:r>
          </a:p>
          <a:p>
            <a:endParaRPr lang="en-US" sz="1800" dirty="0" smtClean="0"/>
          </a:p>
          <a:p>
            <a:endParaRPr lang="en-US" sz="1800" dirty="0" smtClean="0"/>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382000" cy="3016210"/>
          </a:xfrm>
          <a:prstGeom prst="rect">
            <a:avLst/>
          </a:prstGeom>
        </p:spPr>
        <p:txBody>
          <a:bodyPr wrap="square">
            <a:spAutoFit/>
          </a:bodyPr>
          <a:lstStyle/>
          <a:p>
            <a:pPr algn="ctr"/>
            <a:r>
              <a:rPr lang="en-US" sz="3600" b="1" dirty="0" smtClean="0"/>
              <a:t>Reflections on </a:t>
            </a:r>
            <a:r>
              <a:rPr lang="en-US" sz="3600" b="1" dirty="0" smtClean="0"/>
              <a:t/>
            </a:r>
            <a:br>
              <a:rPr lang="en-US" sz="3600" b="1" dirty="0" smtClean="0"/>
            </a:br>
            <a:r>
              <a:rPr lang="en-US" sz="3600" b="1" dirty="0" smtClean="0"/>
              <a:t>“What Does Your Element Want of You?”</a:t>
            </a:r>
          </a:p>
          <a:p>
            <a:pPr algn="ctr"/>
            <a:r>
              <a:rPr lang="en-US" dirty="0" smtClean="0"/>
              <a:t>What is the Life that wants to live in you?</a:t>
            </a:r>
          </a:p>
          <a:p>
            <a:pPr algn="ctr"/>
            <a:r>
              <a:rPr lang="en-US" dirty="0" smtClean="0"/>
              <a:t>What change might you make in your personal life in the next month</a:t>
            </a:r>
            <a:r>
              <a:rPr lang="en-US" dirty="0" smtClean="0"/>
              <a:t>?</a:t>
            </a:r>
          </a:p>
          <a:p>
            <a:pPr algn="ctr"/>
            <a:endParaRPr lang="en-US" b="1" dirty="0" smtClean="0"/>
          </a:p>
          <a:p>
            <a:pPr algn="ctr"/>
            <a:endParaRPr lang="en-US" sz="3200" b="1" dirty="0" smtClean="0"/>
          </a:p>
          <a:p>
            <a:pPr algn="ctr"/>
            <a:endParaRPr lang="en-US" sz="32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68580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What are 7 Billion Humans Doing?</a:t>
            </a:r>
            <a:endParaRPr lang="en-US" sz="2400" dirty="0">
              <a:solidFill>
                <a:schemeClr val="bg1"/>
              </a:solidFill>
            </a:endParaRPr>
          </a:p>
        </p:txBody>
      </p:sp>
      <p:sp>
        <p:nvSpPr>
          <p:cNvPr id="3" name="Text Placeholder 2"/>
          <p:cNvSpPr>
            <a:spLocks noGrp="1"/>
          </p:cNvSpPr>
          <p:nvPr>
            <p:ph type="body" sz="quarter" idx="11"/>
          </p:nvPr>
        </p:nvSpPr>
        <p:spPr>
          <a:xfrm>
            <a:off x="381000" y="762000"/>
            <a:ext cx="7620000" cy="5791200"/>
          </a:xfrm>
        </p:spPr>
        <p:txBody>
          <a:bodyPr>
            <a:normAutofit fontScale="92500" lnSpcReduction="10000"/>
          </a:bodyPr>
          <a:lstStyle/>
          <a:p>
            <a:pPr algn="l"/>
            <a:r>
              <a:rPr lang="en-US" dirty="0" smtClean="0"/>
              <a:t>  Yesterday’s Successes</a:t>
            </a:r>
          </a:p>
          <a:p>
            <a:pPr lvl="1"/>
            <a:r>
              <a:rPr lang="en-US" dirty="0" smtClean="0">
                <a:solidFill>
                  <a:schemeClr val="tx1"/>
                </a:solidFill>
              </a:rPr>
              <a:t>Careful Observation of the Universe </a:t>
            </a:r>
          </a:p>
          <a:p>
            <a:pPr lvl="1"/>
            <a:r>
              <a:rPr lang="en-US" dirty="0" smtClean="0">
                <a:solidFill>
                  <a:schemeClr val="tx1"/>
                </a:solidFill>
              </a:rPr>
              <a:t>Collective Learning  / Evolving  Consciousness / Self-awareness</a:t>
            </a:r>
          </a:p>
          <a:p>
            <a:pPr lvl="2"/>
            <a:r>
              <a:rPr lang="en-US" dirty="0" smtClean="0">
                <a:solidFill>
                  <a:schemeClr val="tx1"/>
                </a:solidFill>
              </a:rPr>
              <a:t>Cosmic consciousness (awareness of the direction of the Universe)</a:t>
            </a:r>
          </a:p>
          <a:p>
            <a:pPr lvl="1"/>
            <a:r>
              <a:rPr lang="en-US" dirty="0" smtClean="0">
                <a:solidFill>
                  <a:schemeClr val="tx1"/>
                </a:solidFill>
              </a:rPr>
              <a:t>Evolved Abilities by means of Tools Fashioned from the Elements of the Planet (Technology)</a:t>
            </a:r>
          </a:p>
          <a:p>
            <a:pPr lvl="1"/>
            <a:r>
              <a:rPr lang="en-US" dirty="0" smtClean="0">
                <a:solidFill>
                  <a:schemeClr val="tx1"/>
                </a:solidFill>
              </a:rPr>
              <a:t>Human Creativity / Emergence</a:t>
            </a:r>
          </a:p>
          <a:p>
            <a:pPr lvl="2"/>
            <a:r>
              <a:rPr lang="en-US" dirty="0" smtClean="0">
                <a:solidFill>
                  <a:schemeClr val="tx1"/>
                </a:solidFill>
              </a:rPr>
              <a:t>Creating Something More from Nothing But as a result of New Relationships</a:t>
            </a:r>
          </a:p>
          <a:p>
            <a:pPr lvl="2"/>
            <a:r>
              <a:rPr lang="en-US" dirty="0" smtClean="0">
                <a:solidFill>
                  <a:schemeClr val="tx1"/>
                </a:solidFill>
              </a:rPr>
              <a:t>Humans have created new forces of attraction that produce new relationships that create something more from nothing but</a:t>
            </a:r>
          </a:p>
          <a:p>
            <a:pPr lvl="2"/>
            <a:r>
              <a:rPr lang="en-US" dirty="0" smtClean="0">
                <a:solidFill>
                  <a:schemeClr val="tx1"/>
                </a:solidFill>
              </a:rPr>
              <a:t>Creative Expressions (art, music, writing, entertainment,…) </a:t>
            </a:r>
          </a:p>
          <a:p>
            <a:pPr lvl="2"/>
            <a:r>
              <a:rPr lang="en-US" dirty="0" smtClean="0">
                <a:solidFill>
                  <a:schemeClr val="tx1"/>
                </a:solidFill>
              </a:rPr>
              <a:t>New social constructs from nothing but people who are attracted together by  a common concept</a:t>
            </a:r>
          </a:p>
          <a:p>
            <a:pPr lvl="2"/>
            <a:r>
              <a:rPr lang="en-US" dirty="0" smtClean="0">
                <a:solidFill>
                  <a:schemeClr val="tx1"/>
                </a:solidFill>
              </a:rPr>
              <a:t>Creating Stuff and more Stuff </a:t>
            </a:r>
          </a:p>
          <a:p>
            <a:pPr lvl="1"/>
            <a:r>
              <a:rPr lang="en-US" dirty="0" smtClean="0">
                <a:solidFill>
                  <a:schemeClr val="tx1"/>
                </a:solidFill>
              </a:rPr>
              <a:t>Empathy /Compassion / Connectedness</a:t>
            </a:r>
          </a:p>
          <a:p>
            <a:pPr lvl="1"/>
            <a:r>
              <a:rPr lang="en-US" dirty="0" smtClean="0">
                <a:solidFill>
                  <a:schemeClr val="tx1"/>
                </a:solidFill>
              </a:rPr>
              <a:t>Longevity / Wellness</a:t>
            </a:r>
          </a:p>
          <a:p>
            <a:pPr algn="l">
              <a:buNone/>
            </a:pPr>
            <a:r>
              <a:rPr lang="en-US" dirty="0" smtClean="0">
                <a:solidFill>
                  <a:schemeClr val="tx1"/>
                </a:solidFill>
              </a:rPr>
              <a:t/>
            </a:r>
            <a:br>
              <a:rPr lang="en-US" dirty="0" smtClean="0">
                <a:solidFill>
                  <a:schemeClr val="tx1"/>
                </a:solidFill>
              </a:rPr>
            </a:br>
            <a:endParaRPr lang="en-US" sz="8000" i="1"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68580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What are 7 Billion Humans Doing?</a:t>
            </a:r>
            <a:endParaRPr lang="en-US" sz="2400" dirty="0">
              <a:solidFill>
                <a:schemeClr val="bg1"/>
              </a:solidFill>
            </a:endParaRPr>
          </a:p>
        </p:txBody>
      </p:sp>
      <p:sp>
        <p:nvSpPr>
          <p:cNvPr id="3" name="Text Placeholder 2"/>
          <p:cNvSpPr>
            <a:spLocks noGrp="1"/>
          </p:cNvSpPr>
          <p:nvPr>
            <p:ph type="body" sz="quarter" idx="11"/>
          </p:nvPr>
        </p:nvSpPr>
        <p:spPr>
          <a:xfrm>
            <a:off x="304800" y="762000"/>
            <a:ext cx="8229600" cy="5791200"/>
          </a:xfrm>
        </p:spPr>
        <p:txBody>
          <a:bodyPr>
            <a:noAutofit/>
          </a:bodyPr>
          <a:lstStyle/>
          <a:p>
            <a:pPr algn="l"/>
            <a:r>
              <a:rPr lang="en-US" sz="1800" dirty="0" smtClean="0"/>
              <a:t>  </a:t>
            </a:r>
            <a:r>
              <a:rPr lang="en-US" sz="1800" b="1" dirty="0" smtClean="0"/>
              <a:t>Today’s Issues (Typical)</a:t>
            </a:r>
          </a:p>
          <a:p>
            <a:pPr lvl="1"/>
            <a:r>
              <a:rPr lang="en-US" sz="1600" dirty="0" smtClean="0">
                <a:solidFill>
                  <a:schemeClr val="tx1"/>
                </a:solidFill>
              </a:rPr>
              <a:t>Using outdated Ways of Thinking / Old Paradigms, Ethics &amp; Morality</a:t>
            </a:r>
          </a:p>
          <a:p>
            <a:pPr lvl="2"/>
            <a:r>
              <a:rPr lang="en-US" dirty="0" smtClean="0">
                <a:solidFill>
                  <a:schemeClr val="tx1"/>
                </a:solidFill>
              </a:rPr>
              <a:t>Flat Infinite Earth / Unlimited Resources  /  Invalid Economic Models</a:t>
            </a:r>
          </a:p>
          <a:p>
            <a:pPr lvl="2"/>
            <a:r>
              <a:rPr lang="en-US" dirty="0" smtClean="0">
                <a:solidFill>
                  <a:schemeClr val="tx1"/>
                </a:solidFill>
              </a:rPr>
              <a:t>Loss of intimacy with the Sun –  the only sustainable source of energy for life</a:t>
            </a:r>
          </a:p>
          <a:p>
            <a:pPr lvl="2"/>
            <a:r>
              <a:rPr lang="en-US" dirty="0" smtClean="0">
                <a:solidFill>
                  <a:schemeClr val="tx1"/>
                </a:solidFill>
              </a:rPr>
              <a:t>Lack of Connection with the Deep Past / Lack of Projection into the Future</a:t>
            </a:r>
          </a:p>
          <a:p>
            <a:pPr lvl="2"/>
            <a:r>
              <a:rPr lang="en-US" dirty="0" smtClean="0">
                <a:solidFill>
                  <a:schemeClr val="tx1"/>
                </a:solidFill>
              </a:rPr>
              <a:t>‘Consuming’ rather than ‘Borrowing and Returning’ Resources from the Planet</a:t>
            </a:r>
          </a:p>
          <a:p>
            <a:pPr lvl="2"/>
            <a:r>
              <a:rPr lang="en-US" dirty="0" smtClean="0">
                <a:solidFill>
                  <a:schemeClr val="tx1"/>
                </a:solidFill>
              </a:rPr>
              <a:t>Lack of Empathy for Less Privileged / Silent Beings</a:t>
            </a:r>
          </a:p>
          <a:p>
            <a:pPr lvl="2"/>
            <a:r>
              <a:rPr lang="en-US" dirty="0" smtClean="0">
                <a:solidFill>
                  <a:schemeClr val="tx1"/>
                </a:solidFill>
              </a:rPr>
              <a:t>Devaluation of Education / Collective Learning</a:t>
            </a:r>
          </a:p>
          <a:p>
            <a:pPr lvl="1"/>
            <a:r>
              <a:rPr lang="en-US" sz="1600" dirty="0" smtClean="0">
                <a:solidFill>
                  <a:schemeClr val="tx1"/>
                </a:solidFill>
              </a:rPr>
              <a:t>Uncontrolled population - 7 Billion humans and growing with no end in sight</a:t>
            </a:r>
          </a:p>
          <a:p>
            <a:pPr lvl="1"/>
            <a:r>
              <a:rPr lang="en-US" sz="1600" dirty="0" smtClean="0">
                <a:solidFill>
                  <a:schemeClr val="tx1"/>
                </a:solidFill>
              </a:rPr>
              <a:t>Abuse of Religious  Beliefs / Political Policies</a:t>
            </a:r>
          </a:p>
          <a:p>
            <a:pPr lvl="1"/>
            <a:r>
              <a:rPr lang="en-US" sz="1600" dirty="0" smtClean="0">
                <a:solidFill>
                  <a:schemeClr val="tx1"/>
                </a:solidFill>
              </a:rPr>
              <a:t>Addiction to a rapidly dwindling supply of fossil energy </a:t>
            </a:r>
          </a:p>
          <a:p>
            <a:pPr lvl="1"/>
            <a:r>
              <a:rPr lang="en-US" sz="1600" dirty="0" smtClean="0">
                <a:solidFill>
                  <a:schemeClr val="tx1"/>
                </a:solidFill>
              </a:rPr>
              <a:t>Failure to observe the Universe carefully and listen to what it is telling us</a:t>
            </a:r>
          </a:p>
          <a:p>
            <a:pPr lvl="1"/>
            <a:r>
              <a:rPr lang="en-US" sz="1600" dirty="0" smtClean="0">
                <a:solidFill>
                  <a:schemeClr val="tx1"/>
                </a:solidFill>
              </a:rPr>
              <a:t>Disregard for the interdependent web of all life</a:t>
            </a:r>
          </a:p>
          <a:p>
            <a:pPr lvl="1"/>
            <a:r>
              <a:rPr lang="en-US" sz="1600" dirty="0" smtClean="0">
                <a:solidFill>
                  <a:schemeClr val="tx1"/>
                </a:solidFill>
              </a:rPr>
              <a:t>Failure to question media and search for the truth</a:t>
            </a:r>
          </a:p>
          <a:p>
            <a:pPr lvl="1"/>
            <a:r>
              <a:rPr lang="en-US" sz="1600" dirty="0" smtClean="0">
                <a:solidFill>
                  <a:schemeClr val="tx1"/>
                </a:solidFill>
              </a:rPr>
              <a:t>Failure to recognize that the US political system has become broken</a:t>
            </a:r>
          </a:p>
          <a:p>
            <a:pPr lvl="1"/>
            <a:r>
              <a:rPr lang="en-US" sz="1600" dirty="0" smtClean="0">
                <a:solidFill>
                  <a:schemeClr val="tx1"/>
                </a:solidFill>
              </a:rPr>
              <a:t>Failure to question Wall Street and hold them accountable / responsible </a:t>
            </a:r>
          </a:p>
          <a:p>
            <a:pPr lvl="1"/>
            <a:r>
              <a:rPr lang="en-US" sz="1600" dirty="0" smtClean="0">
                <a:solidFill>
                  <a:schemeClr val="tx1"/>
                </a:solidFill>
              </a:rPr>
              <a:t>Failure to hold Corporations/Governments responsible for harm done to other living beings</a:t>
            </a:r>
          </a:p>
          <a:p>
            <a:pPr lvl="1"/>
            <a:r>
              <a:rPr lang="en-US" sz="1600" dirty="0" smtClean="0">
                <a:solidFill>
                  <a:schemeClr val="tx1"/>
                </a:solidFill>
              </a:rPr>
              <a:t>Creating Stuff that includes Waste Products that are not the input to another process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914400"/>
            <a:ext cx="4419600" cy="5486400"/>
          </a:xfrm>
        </p:spPr>
        <p:txBody>
          <a:bodyPr>
            <a:normAutofit/>
          </a:bodyPr>
          <a:lstStyle/>
          <a:p>
            <a:pPr algn="l"/>
            <a:r>
              <a:rPr lang="en-US" dirty="0" smtClean="0"/>
              <a:t>  Issue:   </a:t>
            </a:r>
            <a:r>
              <a:rPr lang="en-US" b="1" dirty="0" smtClean="0"/>
              <a:t>Human Population                      </a:t>
            </a:r>
            <a:r>
              <a:rPr lang="en-US" dirty="0" smtClean="0"/>
              <a:t/>
            </a:r>
            <a:br>
              <a:rPr lang="en-US" dirty="0" smtClean="0"/>
            </a:br>
            <a:r>
              <a:rPr lang="en-US" dirty="0" smtClean="0"/>
              <a:t> </a:t>
            </a:r>
            <a:r>
              <a:rPr lang="en-US" dirty="0" smtClean="0">
                <a:solidFill>
                  <a:schemeClr val="tx1"/>
                </a:solidFill>
              </a:rPr>
              <a:t/>
            </a:r>
            <a:br>
              <a:rPr lang="en-US" dirty="0" smtClean="0">
                <a:solidFill>
                  <a:schemeClr val="tx1"/>
                </a:solidFill>
              </a:rPr>
            </a:br>
            <a:endParaRPr lang="en-US" sz="8000" i="1" dirty="0" smtClean="0"/>
          </a:p>
        </p:txBody>
      </p:sp>
      <p:pic>
        <p:nvPicPr>
          <p:cNvPr id="4" name="Picture 3" descr="400px-World-Population-1800-2100.png"/>
          <p:cNvPicPr>
            <a:picLocks noChangeAspect="1"/>
          </p:cNvPicPr>
          <p:nvPr/>
        </p:nvPicPr>
        <p:blipFill>
          <a:blip r:embed="rId2" cstate="print">
            <a:lum bright="-30000"/>
          </a:blip>
          <a:stretch>
            <a:fillRect/>
          </a:stretch>
        </p:blipFill>
        <p:spPr>
          <a:xfrm>
            <a:off x="0" y="1356360"/>
            <a:ext cx="4198471" cy="4282440"/>
          </a:xfrm>
          <a:prstGeom prst="rect">
            <a:avLst/>
          </a:prstGeom>
        </p:spPr>
      </p:pic>
      <p:sp>
        <p:nvSpPr>
          <p:cNvPr id="8" name="Rectangle 7"/>
          <p:cNvSpPr/>
          <p:nvPr/>
        </p:nvSpPr>
        <p:spPr>
          <a:xfrm>
            <a:off x="4267200" y="914400"/>
            <a:ext cx="4267200" cy="5355312"/>
          </a:xfrm>
          <a:prstGeom prst="rect">
            <a:avLst/>
          </a:prstGeom>
          <a:solidFill>
            <a:schemeClr val="bg1"/>
          </a:solidFill>
        </p:spPr>
        <p:txBody>
          <a:bodyPr wrap="square">
            <a:spAutoFit/>
          </a:bodyPr>
          <a:lstStyle/>
          <a:p>
            <a:r>
              <a:rPr lang="en-US" dirty="0" smtClean="0"/>
              <a:t>     After becoming conscious that the Planet Earth is finite in size and has limited resources of food, water, and fuel…. </a:t>
            </a:r>
          </a:p>
          <a:p>
            <a:endParaRPr lang="en-US" dirty="0" smtClean="0"/>
          </a:p>
          <a:p>
            <a:r>
              <a:rPr lang="en-US" dirty="0" smtClean="0"/>
              <a:t>     After becoming conscious that the human population on Earth must be controlled for a sustainable planet….</a:t>
            </a:r>
            <a:br>
              <a:rPr lang="en-US" dirty="0" smtClean="0"/>
            </a:br>
            <a:endParaRPr lang="en-US" dirty="0" smtClean="0"/>
          </a:p>
          <a:p>
            <a:pPr>
              <a:buFont typeface="Arial" pitchFamily="34" charset="0"/>
              <a:buChar char="•"/>
            </a:pPr>
            <a:r>
              <a:rPr lang="en-US" dirty="0" smtClean="0"/>
              <a:t>  Isn’t it unethical to have (conceive) more than two (2) children?</a:t>
            </a:r>
          </a:p>
          <a:p>
            <a:pPr>
              <a:buFont typeface="Arial" pitchFamily="34" charset="0"/>
              <a:buChar char="•"/>
            </a:pPr>
            <a:r>
              <a:rPr lang="en-US" dirty="0" smtClean="0"/>
              <a:t>  Isn’t a political or religious belief system that limits means of controlling birthrate immoral?</a:t>
            </a:r>
          </a:p>
          <a:p>
            <a:pPr>
              <a:buFont typeface="Arial" pitchFamily="34" charset="0"/>
              <a:buChar char="•"/>
            </a:pPr>
            <a:r>
              <a:rPr lang="en-US" dirty="0" smtClean="0"/>
              <a:t>  Isn’t a tax code that rewards parents for giving birth to more than two children  unethical? </a:t>
            </a:r>
          </a:p>
          <a:p>
            <a:pPr>
              <a:buFont typeface="Arial" pitchFamily="34" charset="0"/>
              <a:buChar char="•"/>
            </a:pPr>
            <a:r>
              <a:rPr lang="en-US" dirty="0" smtClean="0"/>
              <a:t>  Isn’t an educational system that fails to inform youth about “Limits to Growth”, sex education, birth control, etc. unethical? </a:t>
            </a:r>
          </a:p>
        </p:txBody>
      </p:sp>
      <p:sp>
        <p:nvSpPr>
          <p:cNvPr id="6" name="TextBox 5"/>
          <p:cNvSpPr txBox="1"/>
          <p:nvPr/>
        </p:nvSpPr>
        <p:spPr>
          <a:xfrm>
            <a:off x="381000" y="152400"/>
            <a:ext cx="74676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Ecomorality – the Ethics of Sustainability and Evolving Consciousness</a:t>
            </a:r>
            <a:br>
              <a:rPr lang="en-US" sz="2000" b="1" dirty="0" smtClean="0">
                <a:solidFill>
                  <a:schemeClr val="bg1"/>
                </a:solidFill>
              </a:rPr>
            </a:br>
            <a:r>
              <a:rPr lang="en-US" sz="2000" dirty="0" smtClean="0">
                <a:solidFill>
                  <a:schemeClr val="bg1"/>
                </a:solidFill>
              </a:rPr>
              <a:t> </a:t>
            </a:r>
            <a:r>
              <a:rPr lang="en-US" sz="2000" i="1" dirty="0" smtClean="0">
                <a:solidFill>
                  <a:schemeClr val="bg1"/>
                </a:solidFill>
              </a:rPr>
              <a:t>– an emerging tool for approaching tomorrow’s challenges</a:t>
            </a:r>
            <a:endParaRPr lang="en-US" sz="2000"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838200"/>
            <a:ext cx="2819400" cy="5257800"/>
          </a:xfrm>
        </p:spPr>
        <p:txBody>
          <a:bodyPr>
            <a:normAutofit fontScale="77500" lnSpcReduction="20000"/>
          </a:bodyPr>
          <a:lstStyle/>
          <a:p>
            <a:pPr algn="l">
              <a:buNone/>
            </a:pPr>
            <a:endParaRPr lang="en-US" dirty="0" smtClean="0">
              <a:solidFill>
                <a:schemeClr val="tx1"/>
              </a:solidFill>
            </a:endParaRPr>
          </a:p>
          <a:p>
            <a:pPr algn="l">
              <a:buNone/>
            </a:pPr>
            <a:r>
              <a:rPr lang="en-US" b="1" dirty="0" smtClean="0">
                <a:solidFill>
                  <a:schemeClr val="tx1"/>
                </a:solidFill>
              </a:rPr>
              <a:t>BACKGROUND</a:t>
            </a:r>
          </a:p>
          <a:p>
            <a:pPr algn="l">
              <a:buNone/>
            </a:pPr>
            <a:endParaRPr lang="en-US" b="1" dirty="0" smtClean="0">
              <a:solidFill>
                <a:schemeClr val="tx1"/>
              </a:solidFill>
            </a:endParaRPr>
          </a:p>
          <a:p>
            <a:pPr algn="l">
              <a:buNone/>
            </a:pPr>
            <a:r>
              <a:rPr lang="en-US" dirty="0" smtClean="0">
                <a:solidFill>
                  <a:schemeClr val="tx1"/>
                </a:solidFill>
              </a:rPr>
              <a:t>The Sun provides the energy that drives the carbon cycle, an essential aspect of Life.  FACT</a:t>
            </a:r>
          </a:p>
          <a:p>
            <a:pPr algn="l">
              <a:buNone/>
            </a:pPr>
            <a:r>
              <a:rPr lang="en-US" dirty="0" smtClean="0">
                <a:solidFill>
                  <a:schemeClr val="tx1"/>
                </a:solidFill>
              </a:rPr>
              <a:t> </a:t>
            </a:r>
          </a:p>
          <a:p>
            <a:pPr algn="l">
              <a:buNone/>
            </a:pPr>
            <a:r>
              <a:rPr lang="en-US" dirty="0" smtClean="0">
                <a:solidFill>
                  <a:schemeClr val="tx1"/>
                </a:solidFill>
              </a:rPr>
              <a:t>7 billion humans are now altering the Carbon Cycle balance by burning fossil fuels (hydrocarbons) and dumping 5.5 </a:t>
            </a:r>
            <a:r>
              <a:rPr lang="en-US" dirty="0" err="1" smtClean="0">
                <a:solidFill>
                  <a:schemeClr val="tx1"/>
                </a:solidFill>
              </a:rPr>
              <a:t>gigatons</a:t>
            </a:r>
            <a:r>
              <a:rPr lang="en-US" dirty="0" smtClean="0">
                <a:solidFill>
                  <a:schemeClr val="tx1"/>
                </a:solidFill>
              </a:rPr>
              <a:t> of Carbon into the atmosphere each year.    FACT</a:t>
            </a:r>
          </a:p>
          <a:p>
            <a:pPr algn="l">
              <a:buNone/>
            </a:pPr>
            <a:endParaRPr lang="en-US" dirty="0" smtClean="0">
              <a:solidFill>
                <a:schemeClr val="tx1"/>
              </a:solidFill>
            </a:endParaRPr>
          </a:p>
          <a:p>
            <a:pPr algn="l">
              <a:buNone/>
            </a:pPr>
            <a:r>
              <a:rPr lang="en-US" dirty="0" smtClean="0">
                <a:solidFill>
                  <a:schemeClr val="tx1"/>
                </a:solidFill>
              </a:rPr>
              <a:t>Plant Life and the Oceans can no longer keep up with this  persistent source of CO</a:t>
            </a:r>
            <a:r>
              <a:rPr lang="en-US" baseline="-25000" dirty="0" smtClean="0">
                <a:solidFill>
                  <a:schemeClr val="tx1"/>
                </a:solidFill>
              </a:rPr>
              <a:t>2  </a:t>
            </a:r>
            <a:r>
              <a:rPr lang="en-US" dirty="0" smtClean="0">
                <a:solidFill>
                  <a:schemeClr val="tx1"/>
                </a:solidFill>
              </a:rPr>
              <a:t>- so CO</a:t>
            </a:r>
            <a:r>
              <a:rPr lang="en-US" baseline="-25000" dirty="0" smtClean="0">
                <a:solidFill>
                  <a:schemeClr val="tx1"/>
                </a:solidFill>
              </a:rPr>
              <a:t>2  </a:t>
            </a:r>
            <a:r>
              <a:rPr lang="en-US" dirty="0" smtClean="0">
                <a:solidFill>
                  <a:schemeClr val="tx1"/>
                </a:solidFill>
              </a:rPr>
              <a:t>levels in the atmosphere are increasing each year. FACT</a:t>
            </a:r>
          </a:p>
          <a:p>
            <a:pPr algn="l">
              <a:buNone/>
            </a:pPr>
            <a:endParaRPr lang="en-US" dirty="0" smtClean="0">
              <a:solidFill>
                <a:schemeClr val="tx1"/>
              </a:solidFill>
            </a:endParaRPr>
          </a:p>
          <a:p>
            <a:pPr algn="l">
              <a:buNone/>
            </a:pPr>
            <a:r>
              <a:rPr lang="en-US" dirty="0" smtClean="0">
                <a:solidFill>
                  <a:schemeClr val="tx1"/>
                </a:solidFill>
              </a:rPr>
              <a:t>CO</a:t>
            </a:r>
            <a:r>
              <a:rPr lang="en-US" baseline="-25000" dirty="0" smtClean="0">
                <a:solidFill>
                  <a:schemeClr val="tx1"/>
                </a:solidFill>
              </a:rPr>
              <a:t>2</a:t>
            </a:r>
            <a:r>
              <a:rPr lang="en-US" dirty="0" smtClean="0">
                <a:solidFill>
                  <a:schemeClr val="tx1"/>
                </a:solidFill>
              </a:rPr>
              <a:t>  is a known greenhouse gas and affects the heat balance of the planet with the Sun. FACT</a:t>
            </a:r>
          </a:p>
          <a:p>
            <a:pPr algn="l">
              <a:buNone/>
            </a:pPr>
            <a:endParaRPr lang="en-US" dirty="0" smtClean="0">
              <a:solidFill>
                <a:schemeClr val="tx1"/>
              </a:solidFill>
            </a:endParaRPr>
          </a:p>
          <a:p>
            <a:pPr algn="l">
              <a:buNone/>
            </a:pPr>
            <a:endParaRPr lang="en-US" dirty="0" smtClean="0">
              <a:solidFill>
                <a:schemeClr val="tx1"/>
              </a:solidFill>
            </a:endParaRPr>
          </a:p>
          <a:p>
            <a:pPr algn="l">
              <a:buNone/>
            </a:pPr>
            <a:endParaRPr lang="en-US" sz="8000" i="1" dirty="0" smtClean="0"/>
          </a:p>
        </p:txBody>
      </p:sp>
      <p:pic>
        <p:nvPicPr>
          <p:cNvPr id="4" name="Picture 3" descr="carbon_cycle_diagram.jpg"/>
          <p:cNvPicPr>
            <a:picLocks noChangeAspect="1"/>
          </p:cNvPicPr>
          <p:nvPr/>
        </p:nvPicPr>
        <p:blipFill>
          <a:blip r:embed="rId2" cstate="print"/>
          <a:stretch>
            <a:fillRect/>
          </a:stretch>
        </p:blipFill>
        <p:spPr>
          <a:xfrm>
            <a:off x="2971800" y="838200"/>
            <a:ext cx="5592202" cy="4318423"/>
          </a:xfrm>
          <a:prstGeom prst="rect">
            <a:avLst/>
          </a:prstGeom>
        </p:spPr>
      </p:pic>
      <p:sp>
        <p:nvSpPr>
          <p:cNvPr id="5" name="TextBox 4"/>
          <p:cNvSpPr txBox="1"/>
          <p:nvPr/>
        </p:nvSpPr>
        <p:spPr>
          <a:xfrm>
            <a:off x="381000" y="152400"/>
            <a:ext cx="74676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Ecomorality – the Ethics of Sustainability and Evolving Consciousness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914400"/>
            <a:ext cx="3962400" cy="5486400"/>
          </a:xfrm>
        </p:spPr>
        <p:txBody>
          <a:bodyPr>
            <a:normAutofit/>
          </a:bodyPr>
          <a:lstStyle/>
          <a:p>
            <a:pPr algn="l"/>
            <a:r>
              <a:rPr lang="en-US" dirty="0" smtClean="0"/>
              <a:t>  Issue:  </a:t>
            </a:r>
            <a:r>
              <a:rPr lang="en-US" b="1" dirty="0" smtClean="0"/>
              <a:t>Human Induced Climate Change - Atmospheric Change </a:t>
            </a:r>
            <a:r>
              <a:rPr lang="en-US" dirty="0" smtClean="0"/>
              <a:t/>
            </a:r>
            <a:br>
              <a:rPr lang="en-US" dirty="0" smtClean="0"/>
            </a:br>
            <a:r>
              <a:rPr lang="en-US" dirty="0" smtClean="0"/>
              <a:t> </a:t>
            </a:r>
            <a:r>
              <a:rPr lang="en-US" dirty="0" smtClean="0">
                <a:solidFill>
                  <a:schemeClr val="tx1"/>
                </a:solidFill>
              </a:rPr>
              <a:t/>
            </a:r>
            <a:br>
              <a:rPr lang="en-US" dirty="0" smtClean="0">
                <a:solidFill>
                  <a:schemeClr val="tx1"/>
                </a:solidFill>
              </a:rPr>
            </a:br>
            <a:endParaRPr lang="en-US" sz="8000" i="1" dirty="0" smtClean="0"/>
          </a:p>
        </p:txBody>
      </p:sp>
      <p:pic>
        <p:nvPicPr>
          <p:cNvPr id="5" name="Picture 4" descr="350px-Greenhouse_Gas_by_Sector.png"/>
          <p:cNvPicPr>
            <a:picLocks noChangeAspect="1"/>
          </p:cNvPicPr>
          <p:nvPr/>
        </p:nvPicPr>
        <p:blipFill>
          <a:blip r:embed="rId2" cstate="print">
            <a:lum/>
          </a:blip>
          <a:stretch>
            <a:fillRect/>
          </a:stretch>
        </p:blipFill>
        <p:spPr>
          <a:xfrm>
            <a:off x="304800" y="1676400"/>
            <a:ext cx="3333750" cy="3095625"/>
          </a:xfrm>
          <a:prstGeom prst="rect">
            <a:avLst/>
          </a:prstGeom>
        </p:spPr>
      </p:pic>
      <p:pic>
        <p:nvPicPr>
          <p:cNvPr id="6" name="Picture 5" descr="350chart.png"/>
          <p:cNvPicPr>
            <a:picLocks noChangeAspect="1"/>
          </p:cNvPicPr>
          <p:nvPr/>
        </p:nvPicPr>
        <p:blipFill>
          <a:blip r:embed="rId3" cstate="print"/>
          <a:stretch>
            <a:fillRect/>
          </a:stretch>
        </p:blipFill>
        <p:spPr>
          <a:xfrm>
            <a:off x="1295401" y="5105400"/>
            <a:ext cx="2019300" cy="1533525"/>
          </a:xfrm>
          <a:prstGeom prst="rect">
            <a:avLst/>
          </a:prstGeom>
        </p:spPr>
      </p:pic>
      <p:sp>
        <p:nvSpPr>
          <p:cNvPr id="7" name="Curved Right Arrow 6"/>
          <p:cNvSpPr/>
          <p:nvPr/>
        </p:nvSpPr>
        <p:spPr>
          <a:xfrm rot="20191804">
            <a:off x="448645" y="4845267"/>
            <a:ext cx="474312" cy="12035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267200" y="914400"/>
            <a:ext cx="4267200" cy="4770537"/>
          </a:xfrm>
          <a:prstGeom prst="rect">
            <a:avLst/>
          </a:prstGeom>
          <a:solidFill>
            <a:schemeClr val="bg1"/>
          </a:solidFill>
        </p:spPr>
        <p:txBody>
          <a:bodyPr wrap="square">
            <a:spAutoFit/>
          </a:bodyPr>
          <a:lstStyle/>
          <a:p>
            <a:r>
              <a:rPr lang="en-US" sz="1600" dirty="0" smtClean="0"/>
              <a:t>     After becoming conscious that the Sun is expected to provide life sustaining energy for several more billion years….</a:t>
            </a:r>
          </a:p>
          <a:p>
            <a:r>
              <a:rPr lang="en-US" sz="1600" dirty="0" smtClean="0"/>
              <a:t>     After becoming conscious that the Planet Earth is expected to be hospitable for life for at least another 500 million years…</a:t>
            </a:r>
          </a:p>
          <a:p>
            <a:r>
              <a:rPr lang="en-US" sz="1600" dirty="0" smtClean="0"/>
              <a:t>     After becoming conscious that Planet Earth has a finite supply of Ancient Sunlight (fossil energy) that will be totally consumed by humans in another 100-150 years…</a:t>
            </a:r>
            <a:br>
              <a:rPr lang="en-US" sz="1600" dirty="0" smtClean="0"/>
            </a:br>
            <a:r>
              <a:rPr lang="en-US" sz="1600" dirty="0" smtClean="0"/>
              <a:t>     After becoming conscious that  3.8 billion years of evolution created life that subsists directly and indirectly on the daily energy of the Sun…</a:t>
            </a:r>
          </a:p>
          <a:p>
            <a:pPr>
              <a:buFont typeface="Arial" pitchFamily="34" charset="0"/>
              <a:buChar char="•"/>
            </a:pPr>
            <a:r>
              <a:rPr lang="en-US" sz="1600" dirty="0" smtClean="0"/>
              <a:t>  Isn’t it unethical to continue to consume Ancient Sunlight with no intention of paying it back for future generations to have available? </a:t>
            </a:r>
          </a:p>
          <a:p>
            <a:pPr>
              <a:buFont typeface="Arial" pitchFamily="34" charset="0"/>
              <a:buChar char="•"/>
            </a:pPr>
            <a:r>
              <a:rPr lang="en-US" sz="1600" dirty="0" smtClean="0"/>
              <a:t>   Isn’t it unethical to produce and eat food that consumes Ancient Sunlight?.........</a:t>
            </a:r>
          </a:p>
        </p:txBody>
      </p:sp>
      <p:sp>
        <p:nvSpPr>
          <p:cNvPr id="9" name="TextBox 8"/>
          <p:cNvSpPr txBox="1"/>
          <p:nvPr/>
        </p:nvSpPr>
        <p:spPr>
          <a:xfrm>
            <a:off x="3352800" y="5715000"/>
            <a:ext cx="5181600" cy="923330"/>
          </a:xfrm>
          <a:prstGeom prst="rect">
            <a:avLst/>
          </a:prstGeom>
          <a:solidFill>
            <a:schemeClr val="bg1">
              <a:lumMod val="95000"/>
            </a:schemeClr>
          </a:solidFill>
        </p:spPr>
        <p:txBody>
          <a:bodyPr wrap="square" rtlCol="0">
            <a:spAutoFit/>
          </a:bodyPr>
          <a:lstStyle/>
          <a:p>
            <a:r>
              <a:rPr lang="en-US" b="1" dirty="0" smtClean="0"/>
              <a:t>Note: </a:t>
            </a:r>
            <a:r>
              <a:rPr lang="en-US" dirty="0" smtClean="0"/>
              <a:t>Re-learning to live off current sunlight allows us to stop burning fossil energy. Human induced climate change due to CO</a:t>
            </a:r>
            <a:r>
              <a:rPr lang="en-US" baseline="-25000" dirty="0" smtClean="0"/>
              <a:t>2</a:t>
            </a:r>
            <a:r>
              <a:rPr lang="en-US" dirty="0" smtClean="0"/>
              <a:t> emissions becomes a mute point.</a:t>
            </a:r>
            <a:endParaRPr lang="en-US" dirty="0"/>
          </a:p>
        </p:txBody>
      </p:sp>
      <p:sp>
        <p:nvSpPr>
          <p:cNvPr id="11" name="TextBox 10"/>
          <p:cNvSpPr txBox="1"/>
          <p:nvPr/>
        </p:nvSpPr>
        <p:spPr>
          <a:xfrm>
            <a:off x="381000" y="152400"/>
            <a:ext cx="74676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Ecomorality – the Ethics of Sustainability and Evolving Consciousness</a:t>
            </a:r>
            <a:br>
              <a:rPr lang="en-US" sz="2000" b="1" dirty="0" smtClean="0">
                <a:solidFill>
                  <a:schemeClr val="bg1"/>
                </a:solidFill>
              </a:rPr>
            </a:br>
            <a:r>
              <a:rPr lang="en-US" sz="2000" dirty="0" smtClean="0">
                <a:solidFill>
                  <a:schemeClr val="bg1"/>
                </a:solidFill>
              </a:rPr>
              <a:t> </a:t>
            </a:r>
            <a:r>
              <a:rPr lang="en-US" sz="2000" i="1" dirty="0" smtClean="0">
                <a:solidFill>
                  <a:schemeClr val="bg1"/>
                </a:solidFill>
              </a:rPr>
              <a:t>– an emerging tool for approaching tomorrow’s challenges</a:t>
            </a:r>
            <a:endParaRPr lang="en-US" sz="2000"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914400"/>
            <a:ext cx="8077200" cy="5638800"/>
          </a:xfrm>
        </p:spPr>
        <p:txBody>
          <a:bodyPr>
            <a:normAutofit fontScale="92500" lnSpcReduction="10000"/>
          </a:bodyPr>
          <a:lstStyle/>
          <a:p>
            <a:pPr algn="l">
              <a:buNone/>
            </a:pPr>
            <a:r>
              <a:rPr lang="en-US" sz="2200" b="1" dirty="0" smtClean="0"/>
              <a:t>Tomorrow’s Challenges (Typical)</a:t>
            </a:r>
            <a:endParaRPr lang="en-US" sz="2200" b="1" i="1" dirty="0" smtClean="0"/>
          </a:p>
          <a:p>
            <a:pPr algn="l"/>
            <a:r>
              <a:rPr lang="en-US" sz="1800" i="1" dirty="0" smtClean="0"/>
              <a:t>  </a:t>
            </a:r>
            <a:r>
              <a:rPr lang="en-US" sz="1800" dirty="0" smtClean="0"/>
              <a:t>Examples of New Ethics to ponder for Sustainable Planet that supports Evolving Consciousness</a:t>
            </a:r>
          </a:p>
          <a:p>
            <a:pPr lvl="1"/>
            <a:r>
              <a:rPr lang="en-US" dirty="0" smtClean="0">
                <a:solidFill>
                  <a:schemeClr val="tx1"/>
                </a:solidFill>
              </a:rPr>
              <a:t>Isn’t it unethical to “own” land and not harvest the Current Sunlight that falls on that land? </a:t>
            </a:r>
            <a:r>
              <a:rPr lang="en-US" sz="1700" dirty="0" smtClean="0">
                <a:solidFill>
                  <a:schemeClr val="tx2"/>
                </a:solidFill>
              </a:rPr>
              <a:t>(</a:t>
            </a:r>
            <a:r>
              <a:rPr lang="en-US" sz="1700" i="1" dirty="0" smtClean="0">
                <a:solidFill>
                  <a:schemeClr val="tx2"/>
                </a:solidFill>
              </a:rPr>
              <a:t>harvesting with natural photoautotroph's,  solar panels, wind turbines,…) </a:t>
            </a:r>
            <a:endParaRPr lang="en-US" i="1" dirty="0" smtClean="0">
              <a:solidFill>
                <a:schemeClr val="tx2"/>
              </a:solidFill>
            </a:endParaRPr>
          </a:p>
          <a:p>
            <a:pPr lvl="1"/>
            <a:r>
              <a:rPr lang="en-US" dirty="0" smtClean="0">
                <a:solidFill>
                  <a:schemeClr val="tx1"/>
                </a:solidFill>
              </a:rPr>
              <a:t>Isn’t it unethical to create a waste?  </a:t>
            </a:r>
            <a:r>
              <a:rPr lang="en-US" sz="1700" i="1" dirty="0" smtClean="0">
                <a:solidFill>
                  <a:schemeClr val="tx2"/>
                </a:solidFill>
              </a:rPr>
              <a:t>(Ref: Cradle to Cradle)</a:t>
            </a:r>
            <a:endParaRPr lang="en-US" i="1" dirty="0" smtClean="0">
              <a:solidFill>
                <a:schemeClr val="tx2"/>
              </a:solidFill>
            </a:endParaRPr>
          </a:p>
          <a:p>
            <a:pPr lvl="1"/>
            <a:r>
              <a:rPr lang="en-US" dirty="0" smtClean="0">
                <a:solidFill>
                  <a:schemeClr val="tx1"/>
                </a:solidFill>
              </a:rPr>
              <a:t>Isn’t it unethical to use an economic model that assumes we can forever borrow finite resources without ever paying them back (or recycling them)?</a:t>
            </a:r>
          </a:p>
          <a:p>
            <a:pPr lvl="1"/>
            <a:r>
              <a:rPr lang="en-US" dirty="0" smtClean="0">
                <a:solidFill>
                  <a:schemeClr val="tx1"/>
                </a:solidFill>
              </a:rPr>
              <a:t>Isn’t it unethical not to respectfully recycle every atom that one borrows from Planet Earth during our lifetime? </a:t>
            </a:r>
          </a:p>
          <a:p>
            <a:pPr lvl="1"/>
            <a:r>
              <a:rPr lang="en-US" dirty="0" smtClean="0">
                <a:solidFill>
                  <a:schemeClr val="tx1"/>
                </a:solidFill>
              </a:rPr>
              <a:t>Isn’t it unethical to use an economic model that ignores right relations with the whole of life on the Planet?   </a:t>
            </a:r>
            <a:r>
              <a:rPr lang="en-US" sz="1700" i="1" dirty="0" smtClean="0">
                <a:solidFill>
                  <a:schemeClr val="tx2"/>
                </a:solidFill>
              </a:rPr>
              <a:t>(Ref: David </a:t>
            </a:r>
            <a:r>
              <a:rPr lang="en-US" sz="1700" i="1" dirty="0" err="1" smtClean="0">
                <a:solidFill>
                  <a:schemeClr val="tx2"/>
                </a:solidFill>
              </a:rPr>
              <a:t>Korten</a:t>
            </a:r>
            <a:r>
              <a:rPr lang="en-US" sz="1700" i="1" dirty="0" smtClean="0">
                <a:solidFill>
                  <a:schemeClr val="tx2"/>
                </a:solidFill>
              </a:rPr>
              <a:t>)</a:t>
            </a:r>
            <a:endParaRPr lang="en-US" i="1" dirty="0" smtClean="0">
              <a:solidFill>
                <a:schemeClr val="tx2"/>
              </a:solidFill>
            </a:endParaRPr>
          </a:p>
          <a:p>
            <a:pPr lvl="1"/>
            <a:r>
              <a:rPr lang="en-US" dirty="0" smtClean="0">
                <a:solidFill>
                  <a:schemeClr val="tx1"/>
                </a:solidFill>
              </a:rPr>
              <a:t>Isn’t it unethical to use an economic model that considers/values only human business transactions? </a:t>
            </a:r>
            <a:r>
              <a:rPr lang="en-US" sz="1700" i="1" dirty="0" smtClean="0">
                <a:solidFill>
                  <a:schemeClr val="tx2"/>
                </a:solidFill>
              </a:rPr>
              <a:t>(Ref: David </a:t>
            </a:r>
            <a:r>
              <a:rPr lang="en-US" sz="1700" i="1" dirty="0" err="1" smtClean="0">
                <a:solidFill>
                  <a:schemeClr val="tx2"/>
                </a:solidFill>
              </a:rPr>
              <a:t>Korten</a:t>
            </a:r>
            <a:r>
              <a:rPr lang="en-US" sz="1700" i="1" dirty="0" smtClean="0">
                <a:solidFill>
                  <a:schemeClr val="tx1"/>
                </a:solidFill>
              </a:rPr>
              <a:t>)</a:t>
            </a:r>
            <a:endParaRPr lang="en-US" i="1" dirty="0" smtClean="0">
              <a:solidFill>
                <a:schemeClr val="tx1"/>
              </a:solidFill>
            </a:endParaRPr>
          </a:p>
          <a:p>
            <a:pPr lvl="1"/>
            <a:r>
              <a:rPr lang="en-US" dirty="0" smtClean="0">
                <a:solidFill>
                  <a:schemeClr val="tx1"/>
                </a:solidFill>
              </a:rPr>
              <a:t>Isn’t it unethical to engage in an activities that fail to promote collective learning and evolving consciousness? </a:t>
            </a:r>
          </a:p>
          <a:p>
            <a:pPr lvl="1"/>
            <a:r>
              <a:rPr lang="en-US" dirty="0" smtClean="0">
                <a:solidFill>
                  <a:schemeClr val="tx1"/>
                </a:solidFill>
              </a:rPr>
              <a:t>Isn’t it unethical to create a force that opposes Right Relations?    </a:t>
            </a:r>
          </a:p>
          <a:p>
            <a:pPr lvl="1"/>
            <a:r>
              <a:rPr lang="en-US" dirty="0" smtClean="0">
                <a:solidFill>
                  <a:schemeClr val="tx1"/>
                </a:solidFill>
              </a:rPr>
              <a:t>Isn’t it unethical to participate in any unsustainable emergence?  </a:t>
            </a:r>
          </a:p>
          <a:p>
            <a:pPr lvl="1"/>
            <a:r>
              <a:rPr lang="en-US" dirty="0" smtClean="0">
                <a:solidFill>
                  <a:schemeClr val="tx1"/>
                </a:solidFill>
              </a:rPr>
              <a:t>Isn’t it unethical to engage in any form of violence?  </a:t>
            </a:r>
            <a:br>
              <a:rPr lang="en-US" dirty="0" smtClean="0">
                <a:solidFill>
                  <a:schemeClr val="tx1"/>
                </a:solidFill>
              </a:rPr>
            </a:br>
            <a:r>
              <a:rPr lang="en-US" sz="1700" i="1" dirty="0" smtClean="0">
                <a:solidFill>
                  <a:schemeClr val="tx2"/>
                </a:solidFill>
              </a:rPr>
              <a:t>(Here violence is defined as any action that prevents other living species from reaching maturity – their potential)</a:t>
            </a:r>
            <a:endParaRPr lang="en-US" i="1" dirty="0" smtClean="0">
              <a:solidFill>
                <a:schemeClr val="tx2"/>
              </a:solidFill>
            </a:endParaRPr>
          </a:p>
        </p:txBody>
      </p:sp>
      <p:sp>
        <p:nvSpPr>
          <p:cNvPr id="4" name="TextBox 3"/>
          <p:cNvSpPr txBox="1"/>
          <p:nvPr/>
        </p:nvSpPr>
        <p:spPr>
          <a:xfrm>
            <a:off x="381000" y="152400"/>
            <a:ext cx="74676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smtClean="0">
                <a:solidFill>
                  <a:schemeClr val="bg1"/>
                </a:solidFill>
              </a:rPr>
              <a:t>Ecomorality – the Ethics of Sustainability and Evolving Consciousness</a:t>
            </a:r>
            <a:br>
              <a:rPr lang="en-US" sz="2000" b="1" dirty="0" smtClean="0">
                <a:solidFill>
                  <a:schemeClr val="bg1"/>
                </a:solidFill>
              </a:rPr>
            </a:br>
            <a:r>
              <a:rPr lang="en-US" sz="2000" dirty="0" smtClean="0">
                <a:solidFill>
                  <a:schemeClr val="bg1"/>
                </a:solidFill>
              </a:rPr>
              <a:t> </a:t>
            </a:r>
            <a:r>
              <a:rPr lang="en-US" sz="2000" i="1" dirty="0" smtClean="0">
                <a:solidFill>
                  <a:schemeClr val="bg1"/>
                </a:solidFill>
              </a:rPr>
              <a:t>– an emerging tool for approaching tomorrow’s challenges</a:t>
            </a:r>
            <a:endParaRPr lang="en-US" sz="2000"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96" y="1066800"/>
            <a:ext cx="8409033" cy="2431435"/>
          </a:xfrm>
          <a:prstGeom prst="rect">
            <a:avLst/>
          </a:prstGeom>
        </p:spPr>
        <p:txBody>
          <a:bodyPr wrap="none">
            <a:spAutoFit/>
          </a:bodyPr>
          <a:lstStyle/>
          <a:p>
            <a:pPr algn="ctr"/>
            <a:r>
              <a:rPr lang="en-US" sz="3600" b="1" dirty="0" smtClean="0"/>
              <a:t>Reflections on an Ethic of Sustainability</a:t>
            </a:r>
          </a:p>
          <a:p>
            <a:r>
              <a:rPr lang="en-US" sz="1600" b="1" dirty="0" smtClean="0"/>
              <a:t>            </a:t>
            </a:r>
          </a:p>
          <a:p>
            <a:pPr lvl="1"/>
            <a:r>
              <a:rPr lang="en-US" sz="1600" b="1" dirty="0" smtClean="0"/>
              <a:t>                  </a:t>
            </a:r>
            <a:r>
              <a:rPr lang="en-US" sz="1400" dirty="0" smtClean="0"/>
              <a:t> </a:t>
            </a:r>
            <a:r>
              <a:rPr lang="en-US" dirty="0" smtClean="0"/>
              <a:t>Yesterday’s Successes / Today’s Issues / Tomorrow’s Challenges  	</a:t>
            </a:r>
          </a:p>
          <a:p>
            <a:pPr lvl="1"/>
            <a:r>
              <a:rPr lang="en-US" dirty="0" smtClean="0"/>
              <a:t>                 Ecomorality – the Ethics of Sustainability and Evolving Consciousness</a:t>
            </a:r>
            <a:endParaRPr lang="en-US" b="1" dirty="0" smtClean="0"/>
          </a:p>
          <a:p>
            <a:pPr algn="ctr"/>
            <a:endParaRPr lang="en-US" sz="3200" b="1" dirty="0" smtClean="0"/>
          </a:p>
          <a:p>
            <a:pPr algn="ctr"/>
            <a:endParaRPr lang="en-US" sz="32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80010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People &amp; Organizations that can Help You/You can Help  (Global)</a:t>
            </a:r>
            <a:endParaRPr lang="en-US" sz="2400" dirty="0">
              <a:solidFill>
                <a:schemeClr val="bg1"/>
              </a:solidFill>
            </a:endParaRPr>
          </a:p>
        </p:txBody>
      </p:sp>
      <p:sp>
        <p:nvSpPr>
          <p:cNvPr id="3" name="Text Placeholder 2"/>
          <p:cNvSpPr>
            <a:spLocks noGrp="1"/>
          </p:cNvSpPr>
          <p:nvPr>
            <p:ph type="body" sz="quarter" idx="11"/>
          </p:nvPr>
        </p:nvSpPr>
        <p:spPr>
          <a:xfrm>
            <a:off x="381000" y="914400"/>
            <a:ext cx="5867400" cy="5638800"/>
          </a:xfrm>
        </p:spPr>
        <p:txBody>
          <a:bodyPr>
            <a:normAutofit lnSpcReduction="10000"/>
          </a:bodyPr>
          <a:lstStyle/>
          <a:p>
            <a:pPr algn="l">
              <a:buNone/>
            </a:pPr>
            <a:r>
              <a:rPr lang="en-US" sz="2100" dirty="0" smtClean="0"/>
              <a:t>“</a:t>
            </a:r>
            <a:r>
              <a:rPr lang="en-US" sz="2100" b="1" dirty="0" smtClean="0"/>
              <a:t>Blessed Unrest</a:t>
            </a:r>
            <a:r>
              <a:rPr lang="en-US" sz="2100" dirty="0" smtClean="0"/>
              <a:t>: How the Largest Social Movement in History Is Restoring Grace, Justice, and Beauty to the World,” by Paul </a:t>
            </a:r>
            <a:r>
              <a:rPr lang="en-US" sz="2100" dirty="0" err="1" smtClean="0"/>
              <a:t>Hawken</a:t>
            </a:r>
            <a:r>
              <a:rPr lang="en-US" sz="2100" dirty="0" smtClean="0"/>
              <a:t> </a:t>
            </a:r>
          </a:p>
          <a:p>
            <a:pPr algn="l">
              <a:buNone/>
            </a:pPr>
            <a:endParaRPr lang="en-US" sz="1600" dirty="0" smtClean="0"/>
          </a:p>
          <a:p>
            <a:pPr algn="l">
              <a:buNone/>
            </a:pPr>
            <a:r>
              <a:rPr lang="en-US" sz="1600" dirty="0" smtClean="0"/>
              <a:t>…I now believe there are over </a:t>
            </a:r>
            <a:r>
              <a:rPr lang="en-US" sz="1600" b="1" dirty="0" smtClean="0"/>
              <a:t>one—and maybe even two—million organizations working toward ecological sustainability and social justice.</a:t>
            </a:r>
          </a:p>
          <a:p>
            <a:pPr algn="l">
              <a:buNone/>
            </a:pPr>
            <a:r>
              <a:rPr lang="en-US" sz="1600" dirty="0" smtClean="0"/>
              <a:t>…What I see are ordinary and some not-so-ordinary individuals willing to confront despair, power, and incalculable odds in an attempt to restore some semblance of grace, justice and beauty to this world. </a:t>
            </a:r>
          </a:p>
          <a:p>
            <a:pPr algn="l">
              <a:buNone/>
            </a:pPr>
            <a:r>
              <a:rPr lang="en-US" sz="1600" dirty="0" smtClean="0"/>
              <a:t>…Groups are intermingling—there are no words to exactly describe the complexity of this web of relationships. The Internet and other communication technologies have revolutionized what is possible for small groups to accomplish and are accordingly changing the loci of power. There have always been networks of powerful people, but until recently it has never been possible for the entire world to be connected.”</a:t>
            </a:r>
          </a:p>
          <a:p>
            <a:pPr algn="l">
              <a:buNone/>
            </a:pPr>
            <a:endParaRPr lang="en-US" sz="1600" dirty="0" smtClean="0"/>
          </a:p>
          <a:p>
            <a:pPr algn="l">
              <a:buNone/>
            </a:pPr>
            <a:r>
              <a:rPr lang="en-US" sz="1600" b="1" dirty="0" smtClean="0"/>
              <a:t>For more detail, see:            </a:t>
            </a:r>
            <a:r>
              <a:rPr lang="en-US" sz="1800" b="1" dirty="0" smtClean="0">
                <a:hlinkClick r:id="rId2"/>
              </a:rPr>
              <a:t> www.wiserearth.org</a:t>
            </a:r>
            <a:endParaRPr lang="en-US" sz="1800" b="1" dirty="0" smtClean="0"/>
          </a:p>
          <a:p>
            <a:pPr algn="l">
              <a:buNone/>
            </a:pPr>
            <a:r>
              <a:rPr lang="en-US" sz="1800" b="1" dirty="0" smtClean="0"/>
              <a:t>Also see: Earth Charter       </a:t>
            </a:r>
            <a:r>
              <a:rPr lang="en-US" sz="1800" b="1" dirty="0" smtClean="0">
                <a:hlinkClick r:id="rId3"/>
              </a:rPr>
              <a:t>www.earthcharterUS.org</a:t>
            </a:r>
            <a:endParaRPr lang="en-US" sz="1800" b="1" dirty="0" smtClean="0"/>
          </a:p>
          <a:p>
            <a:pPr algn="l">
              <a:buNone/>
            </a:pPr>
            <a:endParaRPr lang="en-US" sz="1600" dirty="0" smtClean="0"/>
          </a:p>
        </p:txBody>
      </p:sp>
      <p:sp>
        <p:nvSpPr>
          <p:cNvPr id="4" name="Text Placeholder 2"/>
          <p:cNvSpPr>
            <a:spLocks noGrp="1"/>
          </p:cNvSpPr>
          <p:nvPr>
            <p:ph type="body" sz="quarter" idx="11"/>
          </p:nvPr>
        </p:nvSpPr>
        <p:spPr>
          <a:xfrm>
            <a:off x="6248400" y="914400"/>
            <a:ext cx="1905000" cy="5943600"/>
          </a:xfrm>
          <a:solidFill>
            <a:schemeClr val="bg1">
              <a:lumMod val="85000"/>
            </a:schemeClr>
          </a:solidFill>
        </p:spPr>
        <p:txBody>
          <a:bodyPr>
            <a:normAutofit fontScale="25000" lnSpcReduction="20000"/>
          </a:bodyPr>
          <a:lstStyle/>
          <a:p>
            <a:pPr>
              <a:buNone/>
            </a:pPr>
            <a:r>
              <a:rPr lang="en-US" sz="4300" b="1" dirty="0" smtClean="0"/>
              <a:t>Main Areas of Focus</a:t>
            </a:r>
          </a:p>
          <a:p>
            <a:r>
              <a:rPr lang="en-US" sz="3200" dirty="0" smtClean="0">
                <a:hlinkClick r:id="rId4" action="ppaction://hlinkfile"/>
              </a:rPr>
              <a:t>Agriculture and Farming</a:t>
            </a:r>
            <a:endParaRPr lang="en-US" sz="3200" dirty="0" smtClean="0"/>
          </a:p>
          <a:p>
            <a:r>
              <a:rPr lang="en-US" sz="3200" dirty="0" smtClean="0">
                <a:hlinkClick r:id="rId5" action="ppaction://hlinkfile"/>
              </a:rPr>
              <a:t>Air</a:t>
            </a:r>
            <a:endParaRPr lang="en-US" sz="3200" dirty="0" smtClean="0"/>
          </a:p>
          <a:p>
            <a:r>
              <a:rPr lang="en-US" sz="3200" dirty="0" err="1" smtClean="0">
                <a:hlinkClick r:id="rId6" action="ppaction://hlinkfile"/>
              </a:rPr>
              <a:t>Animalia</a:t>
            </a:r>
            <a:endParaRPr lang="en-US" sz="3200" dirty="0" smtClean="0"/>
          </a:p>
          <a:p>
            <a:r>
              <a:rPr lang="en-US" sz="3200" dirty="0" smtClean="0">
                <a:hlinkClick r:id="rId7" action="ppaction://hlinkfile"/>
              </a:rPr>
              <a:t>Arts</a:t>
            </a:r>
            <a:endParaRPr lang="en-US" sz="3200" dirty="0" smtClean="0"/>
          </a:p>
          <a:p>
            <a:r>
              <a:rPr lang="en-US" sz="3200" dirty="0" smtClean="0">
                <a:hlinkClick r:id="rId8" action="ppaction://hlinkfile"/>
              </a:rPr>
              <a:t>Biodiversity</a:t>
            </a:r>
            <a:endParaRPr lang="en-US" sz="3200" dirty="0" smtClean="0"/>
          </a:p>
          <a:p>
            <a:r>
              <a:rPr lang="en-US" sz="3200" dirty="0" smtClean="0">
                <a:hlinkClick r:id="rId9" action="ppaction://hlinkfile"/>
              </a:rPr>
              <a:t>Business and Economics</a:t>
            </a:r>
            <a:endParaRPr lang="en-US" sz="3200" dirty="0" smtClean="0"/>
          </a:p>
          <a:p>
            <a:r>
              <a:rPr lang="en-US" sz="3200" dirty="0" smtClean="0">
                <a:hlinkClick r:id="rId10" action="ppaction://hlinkfile"/>
              </a:rPr>
              <a:t>Children and Youth</a:t>
            </a:r>
            <a:endParaRPr lang="en-US" sz="3200" dirty="0" smtClean="0"/>
          </a:p>
          <a:p>
            <a:r>
              <a:rPr lang="en-US" sz="3200" dirty="0" smtClean="0">
                <a:hlinkClick r:id="rId11" action="ppaction://hlinkfile"/>
              </a:rPr>
              <a:t>Civil Society Organizations: </a:t>
            </a:r>
            <a:r>
              <a:rPr lang="en-US" sz="3200" dirty="0" smtClean="0">
                <a:hlinkClick r:id="rId12" action="ppaction://hlinkfile"/>
              </a:rPr>
              <a:t>Nonprofits,</a:t>
            </a:r>
            <a:endParaRPr lang="en-US" sz="3200" dirty="0" smtClean="0"/>
          </a:p>
          <a:p>
            <a:r>
              <a:rPr lang="en-US" sz="3200" dirty="0" smtClean="0">
                <a:hlinkClick r:id="rId13" action="ppaction://hlinkfile"/>
              </a:rPr>
              <a:t>Coastal and Marine Ecosystems</a:t>
            </a:r>
            <a:endParaRPr lang="en-US" sz="3200" dirty="0" smtClean="0"/>
          </a:p>
          <a:p>
            <a:r>
              <a:rPr lang="en-US" sz="3200" dirty="0" smtClean="0">
                <a:hlinkClick r:id="rId14" action="ppaction://hlinkfile"/>
              </a:rPr>
              <a:t>Community Development</a:t>
            </a:r>
            <a:endParaRPr lang="en-US" sz="3200" dirty="0" smtClean="0"/>
          </a:p>
          <a:p>
            <a:r>
              <a:rPr lang="en-US" sz="3200" dirty="0" smtClean="0">
                <a:hlinkClick r:id="rId15" action="ppaction://hlinkfile"/>
              </a:rPr>
              <a:t>Conservation</a:t>
            </a:r>
            <a:endParaRPr lang="en-US" sz="3200" dirty="0" smtClean="0"/>
          </a:p>
          <a:p>
            <a:r>
              <a:rPr lang="en-US" sz="3200" dirty="0" smtClean="0">
                <a:hlinkClick r:id="rId16" action="ppaction://hlinkfile"/>
              </a:rPr>
              <a:t>Cultural Heritage</a:t>
            </a:r>
            <a:endParaRPr lang="en-US" sz="3200" dirty="0" smtClean="0"/>
          </a:p>
          <a:p>
            <a:r>
              <a:rPr lang="en-US" sz="3200" dirty="0" smtClean="0">
                <a:hlinkClick r:id="rId17" action="ppaction://hlinkfile"/>
              </a:rPr>
              <a:t>Democracy and Voting</a:t>
            </a:r>
            <a:endParaRPr lang="en-US" sz="3200" dirty="0" smtClean="0"/>
          </a:p>
          <a:p>
            <a:r>
              <a:rPr lang="en-US" sz="3200" dirty="0" smtClean="0">
                <a:hlinkClick r:id="rId18" action="ppaction://hlinkfile"/>
              </a:rPr>
              <a:t>Ecology</a:t>
            </a:r>
            <a:endParaRPr lang="en-US" sz="3200" dirty="0" smtClean="0"/>
          </a:p>
          <a:p>
            <a:r>
              <a:rPr lang="en-US" sz="3200" dirty="0" smtClean="0">
                <a:hlinkClick r:id="rId19" action="ppaction://hlinkfile"/>
              </a:rPr>
              <a:t>Education</a:t>
            </a:r>
            <a:endParaRPr lang="en-US" sz="3200" dirty="0" smtClean="0"/>
          </a:p>
          <a:p>
            <a:r>
              <a:rPr lang="en-US" sz="3200" dirty="0" smtClean="0">
                <a:hlinkClick r:id="rId20" action="ppaction://hlinkfile"/>
              </a:rPr>
              <a:t>Energy</a:t>
            </a:r>
            <a:endParaRPr lang="en-US" sz="3200" dirty="0" smtClean="0"/>
          </a:p>
          <a:p>
            <a:r>
              <a:rPr lang="en-US" sz="3200" dirty="0" smtClean="0">
                <a:hlinkClick r:id="rId21" action="ppaction://hlinkfile"/>
              </a:rPr>
              <a:t>Fisheries</a:t>
            </a:r>
            <a:endParaRPr lang="en-US" sz="3200" dirty="0" smtClean="0"/>
          </a:p>
          <a:p>
            <a:r>
              <a:rPr lang="en-US" sz="3200" dirty="0" smtClean="0">
                <a:hlinkClick r:id="rId22" action="ppaction://hlinkfile"/>
              </a:rPr>
              <a:t>Food and Nourishment</a:t>
            </a:r>
            <a:endParaRPr lang="en-US" sz="3200" dirty="0" smtClean="0"/>
          </a:p>
          <a:p>
            <a:r>
              <a:rPr lang="en-US" sz="3200" dirty="0" smtClean="0">
                <a:hlinkClick r:id="rId23" action="ppaction://hlinkfile"/>
              </a:rPr>
              <a:t>Forestry</a:t>
            </a:r>
            <a:endParaRPr lang="en-US" sz="3200" dirty="0" smtClean="0"/>
          </a:p>
          <a:p>
            <a:r>
              <a:rPr lang="en-US" sz="3200" dirty="0" smtClean="0">
                <a:hlinkClick r:id="rId24" action="ppaction://hlinkfile"/>
              </a:rPr>
              <a:t>Global Climate Change</a:t>
            </a:r>
            <a:endParaRPr lang="en-US" sz="3200" dirty="0" smtClean="0"/>
          </a:p>
          <a:p>
            <a:r>
              <a:rPr lang="en-US" sz="3200" dirty="0" smtClean="0">
                <a:hlinkClick r:id="rId25" action="ppaction://hlinkfile"/>
              </a:rPr>
              <a:t>Globalization</a:t>
            </a:r>
            <a:endParaRPr lang="en-US" sz="3200" dirty="0" smtClean="0"/>
          </a:p>
          <a:p>
            <a:r>
              <a:rPr lang="en-US" sz="3200" dirty="0" smtClean="0">
                <a:hlinkClick r:id="rId26" action="ppaction://hlinkfile"/>
              </a:rPr>
              <a:t>Governance</a:t>
            </a:r>
            <a:endParaRPr lang="en-US" sz="3200" dirty="0" smtClean="0"/>
          </a:p>
          <a:p>
            <a:r>
              <a:rPr lang="en-US" sz="3200" dirty="0" smtClean="0">
                <a:hlinkClick r:id="rId27" action="ppaction://hlinkfile"/>
              </a:rPr>
              <a:t>Greening of Industry</a:t>
            </a:r>
            <a:endParaRPr lang="en-US" sz="3200" dirty="0" smtClean="0"/>
          </a:p>
          <a:p>
            <a:r>
              <a:rPr lang="en-US" sz="3200" dirty="0" smtClean="0">
                <a:hlinkClick r:id="rId28" action="ppaction://hlinkfile"/>
              </a:rPr>
              <a:t>Health</a:t>
            </a:r>
            <a:endParaRPr lang="en-US" sz="3200" dirty="0" smtClean="0"/>
          </a:p>
          <a:p>
            <a:r>
              <a:rPr lang="en-US" sz="3200" dirty="0" smtClean="0">
                <a:hlinkClick r:id="rId29" action="ppaction://hlinkfile"/>
              </a:rPr>
              <a:t>Human Rights and Social Justice</a:t>
            </a:r>
            <a:endParaRPr lang="en-US" sz="3200" dirty="0" smtClean="0"/>
          </a:p>
          <a:p>
            <a:r>
              <a:rPr lang="en-US" sz="3200" dirty="0" smtClean="0">
                <a:hlinkClick r:id="rId30" action="ppaction://hlinkfile"/>
              </a:rPr>
              <a:t>Indigenous Peoples and Rights</a:t>
            </a:r>
            <a:endParaRPr lang="en-US" sz="3200" dirty="0" smtClean="0"/>
          </a:p>
          <a:p>
            <a:r>
              <a:rPr lang="en-US" sz="3200" dirty="0" smtClean="0">
                <a:hlinkClick r:id="rId31" action="ppaction://hlinkfile"/>
              </a:rPr>
              <a:t>Inland Water Ecosystems</a:t>
            </a:r>
            <a:endParaRPr lang="en-US" sz="3200" dirty="0" smtClean="0"/>
          </a:p>
          <a:p>
            <a:r>
              <a:rPr lang="en-US" sz="3200" dirty="0" smtClean="0">
                <a:hlinkClick r:id="rId32" action="ppaction://hlinkfile"/>
              </a:rPr>
              <a:t>Law, Policy and Property Rights</a:t>
            </a:r>
            <a:endParaRPr lang="en-US" sz="3200" dirty="0" smtClean="0"/>
          </a:p>
          <a:p>
            <a:r>
              <a:rPr lang="en-US" sz="3200" dirty="0" smtClean="0">
                <a:hlinkClick r:id="rId33" action="ppaction://hlinkfile"/>
              </a:rPr>
              <a:t>Media</a:t>
            </a:r>
            <a:endParaRPr lang="en-US" sz="3200" dirty="0" smtClean="0"/>
          </a:p>
          <a:p>
            <a:r>
              <a:rPr lang="en-US" sz="3200" dirty="0" smtClean="0">
                <a:hlinkClick r:id="rId34" action="ppaction://hlinkfile"/>
              </a:rPr>
              <a:t>Men</a:t>
            </a:r>
            <a:endParaRPr lang="en-US" sz="3200" dirty="0" smtClean="0"/>
          </a:p>
          <a:p>
            <a:r>
              <a:rPr lang="en-US" sz="3200" dirty="0" smtClean="0">
                <a:hlinkClick r:id="rId35" action="ppaction://hlinkfile"/>
              </a:rPr>
              <a:t>Mining</a:t>
            </a:r>
            <a:endParaRPr lang="en-US" sz="3200" dirty="0" smtClean="0"/>
          </a:p>
          <a:p>
            <a:r>
              <a:rPr lang="en-US" sz="3200" dirty="0" smtClean="0">
                <a:hlinkClick r:id="rId36" action="ppaction://hlinkfile"/>
              </a:rPr>
              <a:t>Peace, War and Security</a:t>
            </a:r>
            <a:endParaRPr lang="en-US" sz="3200" dirty="0" smtClean="0"/>
          </a:p>
          <a:p>
            <a:r>
              <a:rPr lang="en-US" sz="3200" dirty="0" smtClean="0">
                <a:hlinkClick r:id="rId37" action="ppaction://hlinkfile"/>
              </a:rPr>
              <a:t>Plants</a:t>
            </a:r>
            <a:endParaRPr lang="en-US" sz="3200" dirty="0" smtClean="0"/>
          </a:p>
          <a:p>
            <a:r>
              <a:rPr lang="en-US" sz="3200" dirty="0" smtClean="0">
                <a:hlinkClick r:id="rId38" action="ppaction://hlinkfile"/>
              </a:rPr>
              <a:t>Pollution</a:t>
            </a:r>
            <a:endParaRPr lang="en-US" sz="3200" dirty="0" smtClean="0"/>
          </a:p>
          <a:p>
            <a:r>
              <a:rPr lang="en-US" sz="3200" dirty="0" smtClean="0">
                <a:hlinkClick r:id="rId39" action="ppaction://hlinkfile"/>
              </a:rPr>
              <a:t>Population</a:t>
            </a:r>
            <a:endParaRPr lang="en-US" sz="3200" dirty="0" smtClean="0"/>
          </a:p>
          <a:p>
            <a:r>
              <a:rPr lang="en-US" sz="3200" dirty="0" smtClean="0">
                <a:hlinkClick r:id="rId40" action="ppaction://hlinkfile"/>
              </a:rPr>
              <a:t>Poverty Eradication</a:t>
            </a:r>
            <a:endParaRPr lang="en-US" sz="3200" dirty="0" smtClean="0"/>
          </a:p>
          <a:p>
            <a:r>
              <a:rPr lang="en-US" sz="3200" dirty="0" smtClean="0">
                <a:hlinkClick r:id="rId41" action="ppaction://hlinkfile"/>
              </a:rPr>
              <a:t>Religion, Ecology, and Sustainability</a:t>
            </a:r>
            <a:endParaRPr lang="en-US" sz="3200" dirty="0" smtClean="0"/>
          </a:p>
          <a:p>
            <a:r>
              <a:rPr lang="en-US" sz="3200" dirty="0" smtClean="0">
                <a:hlinkClick r:id="rId42" action="ppaction://hlinkfile"/>
              </a:rPr>
              <a:t>Seniors</a:t>
            </a:r>
            <a:endParaRPr lang="en-US" sz="3200" dirty="0" smtClean="0"/>
          </a:p>
          <a:p>
            <a:r>
              <a:rPr lang="en-US" sz="3200" dirty="0" smtClean="0">
                <a:hlinkClick r:id="rId43" action="ppaction://hlinkfile"/>
              </a:rPr>
              <a:t>Sustainable Cities</a:t>
            </a:r>
            <a:endParaRPr lang="en-US" sz="3200" dirty="0" smtClean="0"/>
          </a:p>
          <a:p>
            <a:r>
              <a:rPr lang="en-US" sz="3200" dirty="0" smtClean="0">
                <a:hlinkClick r:id="rId44" action="ppaction://hlinkfile"/>
              </a:rPr>
              <a:t>Sustainable Design</a:t>
            </a:r>
            <a:endParaRPr lang="en-US" sz="3200" dirty="0" smtClean="0"/>
          </a:p>
          <a:p>
            <a:r>
              <a:rPr lang="en-US" sz="3200" dirty="0" smtClean="0">
                <a:hlinkClick r:id="rId45" action="ppaction://hlinkfile"/>
              </a:rPr>
              <a:t>Sustainable Development</a:t>
            </a:r>
            <a:endParaRPr lang="en-US" sz="3200" dirty="0" smtClean="0"/>
          </a:p>
          <a:p>
            <a:r>
              <a:rPr lang="en-US" sz="3200" dirty="0" smtClean="0">
                <a:hlinkClick r:id="rId46" action="ppaction://hlinkfile"/>
              </a:rPr>
              <a:t>Technology</a:t>
            </a:r>
            <a:endParaRPr lang="en-US" sz="3200" dirty="0" smtClean="0"/>
          </a:p>
          <a:p>
            <a:r>
              <a:rPr lang="en-US" sz="3200" dirty="0" smtClean="0">
                <a:hlinkClick r:id="rId47" action="ppaction://hlinkfile"/>
              </a:rPr>
              <a:t>Terrestrial Ecosystems</a:t>
            </a:r>
            <a:endParaRPr lang="en-US" sz="3200" dirty="0" smtClean="0"/>
          </a:p>
          <a:p>
            <a:r>
              <a:rPr lang="en-US" sz="3200" dirty="0" smtClean="0">
                <a:hlinkClick r:id="rId48" action="ppaction://hlinkfile"/>
              </a:rPr>
              <a:t>Water</a:t>
            </a:r>
            <a:endParaRPr lang="en-US" sz="3200" dirty="0" smtClean="0"/>
          </a:p>
          <a:p>
            <a:r>
              <a:rPr lang="en-US" sz="3200" dirty="0" smtClean="0">
                <a:hlinkClick r:id="rId49" action="ppaction://hlinkfile"/>
              </a:rPr>
              <a:t>Women</a:t>
            </a:r>
            <a:endParaRPr lang="en-US" sz="3200" dirty="0" smtClean="0"/>
          </a:p>
          <a:p>
            <a:r>
              <a:rPr lang="en-US" sz="3200" dirty="0" smtClean="0">
                <a:hlinkClick r:id="rId50" action="ppaction://hlinkfile"/>
              </a:rPr>
              <a:t>Work </a:t>
            </a:r>
            <a:r>
              <a:rPr lang="en-US" dirty="0" smtClean="0"/>
              <a:t/>
            </a:r>
            <a:br>
              <a:rPr lang="en-US" dirty="0" smtClean="0"/>
            </a:br>
            <a:r>
              <a:rPr lang="en-US" dirty="0" smtClean="0">
                <a:solidFill>
                  <a:schemeClr val="tx1"/>
                </a:solidFill>
              </a:rPr>
              <a:t/>
            </a:r>
            <a:br>
              <a:rPr lang="en-US" dirty="0" smtClean="0">
                <a:solidFill>
                  <a:schemeClr val="tx1"/>
                </a:solidFill>
              </a:rPr>
            </a:br>
            <a:endParaRPr lang="en-US" sz="8000" i="1"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1798</Words>
  <Application>Microsoft Office PowerPoint</Application>
  <PresentationFormat>On-screen Show (4:3)</PresentationFormat>
  <Paragraphs>241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ContemporaryPhotoAlbum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Awakening the Cosmos Within</dc:title>
  <dc:creator/>
  <cp:keywords>Still Point Workshop</cp:keywords>
  <cp:lastModifiedBy/>
  <cp:revision>1</cp:revision>
  <cp:lastPrinted>2011-03-16T23:46:44Z</cp:lastPrinted>
  <dcterms:created xsi:type="dcterms:W3CDTF">2011-03-16T23:29:58Z</dcterms:created>
  <dcterms:modified xsi:type="dcterms:W3CDTF">2011-08-30T12:57:14Z</dcterms:modified>
  <cp:category>Universe Story</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